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2"/>
  </p:notesMasterIdLst>
  <p:sldIdLst>
    <p:sldId id="256" r:id="rId2"/>
    <p:sldId id="296" r:id="rId3"/>
    <p:sldId id="257" r:id="rId4"/>
    <p:sldId id="258" r:id="rId5"/>
    <p:sldId id="289" r:id="rId6"/>
    <p:sldId id="259" r:id="rId7"/>
    <p:sldId id="260" r:id="rId8"/>
    <p:sldId id="290" r:id="rId9"/>
    <p:sldId id="291" r:id="rId10"/>
    <p:sldId id="264" r:id="rId11"/>
    <p:sldId id="267" r:id="rId12"/>
    <p:sldId id="293" r:id="rId13"/>
    <p:sldId id="274" r:id="rId14"/>
    <p:sldId id="295" r:id="rId15"/>
    <p:sldId id="294" r:id="rId16"/>
    <p:sldId id="275" r:id="rId17"/>
    <p:sldId id="297" r:id="rId18"/>
    <p:sldId id="276" r:id="rId19"/>
    <p:sldId id="277" r:id="rId20"/>
    <p:sldId id="278" r:id="rId21"/>
    <p:sldId id="279" r:id="rId22"/>
    <p:sldId id="280" r:id="rId23"/>
    <p:sldId id="283" r:id="rId24"/>
    <p:sldId id="284" r:id="rId25"/>
    <p:sldId id="285" r:id="rId26"/>
    <p:sldId id="286" r:id="rId27"/>
    <p:sldId id="282" r:id="rId28"/>
    <p:sldId id="287" r:id="rId29"/>
    <p:sldId id="288" r:id="rId30"/>
    <p:sldId id="292" r:id="rId31"/>
    <p:sldId id="299" r:id="rId32"/>
    <p:sldId id="300" r:id="rId33"/>
    <p:sldId id="298" r:id="rId34"/>
    <p:sldId id="301" r:id="rId35"/>
    <p:sldId id="302" r:id="rId36"/>
    <p:sldId id="305" r:id="rId37"/>
    <p:sldId id="304" r:id="rId38"/>
    <p:sldId id="306" r:id="rId39"/>
    <p:sldId id="303" r:id="rId40"/>
    <p:sldId id="307"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28">
          <p15:clr>
            <a:srgbClr val="A4A3A4"/>
          </p15:clr>
        </p15:guide>
        <p15:guide id="2" pos="3864">
          <p15:clr>
            <a:srgbClr val="A4A3A4"/>
          </p15:clr>
        </p15:guide>
        <p15:guide id="3" pos="7512">
          <p15:clr>
            <a:srgbClr val="A4A3A4"/>
          </p15:clr>
        </p15:guide>
        <p15:guide id="4" pos="144">
          <p15:clr>
            <a:srgbClr val="A4A3A4"/>
          </p15:clr>
        </p15:guide>
        <p15:guide id="5" orient="horz" pos="624">
          <p15:clr>
            <a:srgbClr val="A4A3A4"/>
          </p15:clr>
        </p15:guide>
        <p15:guide id="6" orient="horz"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CC5428-CAB1-4359-9D92-0A0A76D05C66}">
  <a:tblStyle styleId="{D5CC5428-CAB1-4359-9D92-0A0A76D05C6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2"/>
          </a:solidFill>
        </a:fill>
      </a:tcStyle>
    </a:wholeTbl>
    <a:band1H>
      <a:tcTxStyle/>
      <a:tcStyle>
        <a:tcBdr/>
        <a:fill>
          <a:solidFill>
            <a:srgbClr val="CAD9E4"/>
          </a:solidFill>
        </a:fill>
      </a:tcStyle>
    </a:band1H>
    <a:band2H>
      <a:tcTxStyle/>
      <a:tcStyle>
        <a:tcBdr/>
      </a:tcStyle>
    </a:band2H>
    <a:band1V>
      <a:tcTxStyle/>
      <a:tcStyle>
        <a:tcBdr/>
        <a:fill>
          <a:solidFill>
            <a:srgbClr val="CAD9E4"/>
          </a:solidFill>
        </a:fill>
      </a:tcStyle>
    </a:band1V>
    <a:band2V>
      <a:tcTxStyle/>
      <a:tcStyle>
        <a:tcBdr/>
      </a:tcStyle>
    </a:band2V>
    <a:lastCol>
      <a:tcTxStyle b="on" i="off">
        <a:font>
          <a:latin typeface="Arial"/>
          <a:ea typeface="Arial"/>
          <a:cs typeface="Arial"/>
        </a:font>
        <a:schemeClr val="lt1"/>
      </a:tcTxStyle>
      <a:tcStyle>
        <a:tcBdr/>
        <a:fill>
          <a:solidFill>
            <a:schemeClr val="accent6"/>
          </a:solidFill>
        </a:fill>
      </a:tcStyle>
    </a:lastCol>
    <a:firstCol>
      <a:tcTxStyle b="on" i="off">
        <a:font>
          <a:latin typeface="Arial"/>
          <a:ea typeface="Arial"/>
          <a:cs typeface="Arial"/>
        </a:font>
        <a:schemeClr val="lt1"/>
      </a:tcTxStyle>
      <a:tcStyle>
        <a:tcBdr/>
        <a:fill>
          <a:solidFill>
            <a:schemeClr val="accent6"/>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 styleId="{5D05C16B-9751-4EA2-897E-AF20F75091FC}"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E7"/>
          </a:solidFill>
        </a:fill>
      </a:tcStyle>
    </a:wholeTbl>
    <a:band1H>
      <a:tcTxStyle/>
      <a:tcStyle>
        <a:tcBdr/>
        <a:fill>
          <a:solidFill>
            <a:srgbClr val="CFDECC"/>
          </a:solidFill>
        </a:fill>
      </a:tcStyle>
    </a:band1H>
    <a:band2H>
      <a:tcTxStyle/>
      <a:tcStyle>
        <a:tcBdr/>
      </a:tcStyle>
    </a:band2H>
    <a:band1V>
      <a:tcTxStyle/>
      <a:tcStyle>
        <a:tcBdr/>
        <a:fill>
          <a:solidFill>
            <a:srgbClr val="CFDE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43"/>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58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2420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45503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511628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53834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94479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73235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463111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00253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57841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317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537699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989844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851559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2721565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984044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37333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672985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946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87506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14436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3993644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363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36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625345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2070179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2154054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7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52193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238533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188006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365709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331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8723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721043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sp>
        <p:nvSpPr>
          <p:cNvPr id="21" name="Google Shape;21;p2"/>
          <p:cNvSpPr/>
          <p:nvPr/>
        </p:nvSpPr>
        <p:spPr>
          <a:xfrm>
            <a:off x="-1043608" y="695740"/>
            <a:ext cx="12192000" cy="6857999"/>
          </a:xfrm>
          <a:prstGeom prst="parallelogram">
            <a:avLst>
              <a:gd name="adj" fmla="val 42826"/>
            </a:avLst>
          </a:prstGeom>
          <a:gradFill>
            <a:gsLst>
              <a:gs pos="0">
                <a:srgbClr val="FFC000"/>
              </a:gs>
              <a:gs pos="100000">
                <a:srgbClr val="FFFF00"/>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2" name="Google Shape;22;p2"/>
          <p:cNvSpPr/>
          <p:nvPr/>
        </p:nvSpPr>
        <p:spPr>
          <a:xfrm>
            <a:off x="0" y="0"/>
            <a:ext cx="12192000" cy="6857999"/>
          </a:xfrm>
          <a:prstGeom prst="parallelogram">
            <a:avLst>
              <a:gd name="adj" fmla="val 42826"/>
            </a:avLst>
          </a:prstGeom>
          <a:solidFill>
            <a:srgbClr val="066684"/>
          </a:solidFill>
          <a:ln w="12700" cap="flat" cmpd="sng">
            <a:solidFill>
              <a:srgbClr val="3D73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3" name="Google Shape;23;p2"/>
          <p:cNvSpPr txBox="1">
            <a:spLocks noGrp="1"/>
          </p:cNvSpPr>
          <p:nvPr>
            <p:ph type="ctrTitle"/>
          </p:nvPr>
        </p:nvSpPr>
        <p:spPr>
          <a:xfrm>
            <a:off x="2130508" y="2396495"/>
            <a:ext cx="8103704"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Century Gothic"/>
              <a:buNone/>
              <a:defRPr sz="54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
          <p:cNvSpPr/>
          <p:nvPr/>
        </p:nvSpPr>
        <p:spPr>
          <a:xfrm>
            <a:off x="-946867" y="5817182"/>
            <a:ext cx="14492576" cy="1036320"/>
          </a:xfrm>
          <a:prstGeom prst="parallelogram">
            <a:avLst>
              <a:gd name="adj" fmla="val 42826"/>
            </a:avLst>
          </a:prstGeom>
          <a:gradFill>
            <a:gsLst>
              <a:gs pos="0">
                <a:srgbClr val="215D65"/>
              </a:gs>
              <a:gs pos="70000">
                <a:srgbClr val="044458"/>
              </a:gs>
              <a:gs pos="100000">
                <a:srgbClr val="044458"/>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8" name="Google Shape;28;p2"/>
          <p:cNvSpPr txBox="1">
            <a:spLocks noGrp="1"/>
          </p:cNvSpPr>
          <p:nvPr>
            <p:ph type="subTitle" idx="1"/>
          </p:nvPr>
        </p:nvSpPr>
        <p:spPr>
          <a:xfrm>
            <a:off x="1620838" y="6138607"/>
            <a:ext cx="7321826" cy="64708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FFC000"/>
              </a:buClr>
              <a:buSzPts val="2400"/>
              <a:buNone/>
              <a:defRPr sz="2400" b="1">
                <a:solidFill>
                  <a:srgbClr val="FFC000"/>
                </a:solidFill>
                <a:latin typeface="Century Gothic"/>
                <a:ea typeface="Century Gothic"/>
                <a:cs typeface="Century Gothic"/>
                <a:sym typeface="Century Gothic"/>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9" name="Google Shape;29;p2"/>
          <p:cNvPicPr preferRelativeResize="0"/>
          <p:nvPr/>
        </p:nvPicPr>
        <p:blipFill rotWithShape="1">
          <a:blip r:embed="rId2">
            <a:alphaModFix/>
          </a:blip>
          <a:srcRect/>
          <a:stretch/>
        </p:blipFill>
        <p:spPr>
          <a:xfrm>
            <a:off x="-46892" y="93784"/>
            <a:ext cx="5571464" cy="1202473"/>
          </a:xfrm>
          <a:prstGeom prst="rect">
            <a:avLst/>
          </a:prstGeom>
          <a:noFill/>
          <a:ln>
            <a:noFill/>
          </a:ln>
        </p:spPr>
      </p:pic>
      <p:sp>
        <p:nvSpPr>
          <p:cNvPr id="30" name="Google Shape;30;p2"/>
          <p:cNvSpPr txBox="1">
            <a:spLocks noGrp="1"/>
          </p:cNvSpPr>
          <p:nvPr>
            <p:ph type="body" idx="2"/>
          </p:nvPr>
        </p:nvSpPr>
        <p:spPr>
          <a:xfrm>
            <a:off x="1620838" y="5812685"/>
            <a:ext cx="6286500" cy="2825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solidFill>
                  <a:schemeClr val="lt1"/>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lt1"/>
              </a:buClr>
              <a:buSzPts val="2400"/>
              <a:buNone/>
              <a:defRPr b="1">
                <a:solidFill>
                  <a:schemeClr val="lt1"/>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chemeClr val="lt1"/>
              </a:buClr>
              <a:buSzPts val="2000"/>
              <a:buNone/>
              <a:defRPr b="1">
                <a:solidFill>
                  <a:schemeClr val="lt1"/>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chemeClr val="lt1"/>
              </a:buClr>
              <a:buSzPts val="1800"/>
              <a:buNone/>
              <a:defRPr b="1">
                <a:solidFill>
                  <a:schemeClr val="lt1"/>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chemeClr val="lt1"/>
              </a:buClr>
              <a:buSzPts val="1800"/>
              <a:buNone/>
              <a:defRPr b="1">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p:tgtEl>
                                          <p:spTgt spid="21"/>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2" presetClass="entr" presetSubtype="2"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p:tgtEl>
                                          <p:spTgt spid="27"/>
                                        </p:tgtEl>
                                        <p:attrNameLst>
                                          <p:attrName>ppt_x</p:attrName>
                                        </p:attrNameLst>
                                      </p:cBhvr>
                                      <p:tavLst>
                                        <p:tav tm="0">
                                          <p:val>
                                            <p:strVal val="#ppt_x+1"/>
                                          </p:val>
                                        </p:tav>
                                        <p:tav tm="100000">
                                          <p:val>
                                            <p:strVal val="#ppt_x"/>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Effect transition="in" filter="fade">
                                      <p:cBhvr>
                                        <p:cTn id="25" dur="500"/>
                                        <p:tgtEl>
                                          <p:spTgt spid="30">
                                            <p:txEl>
                                              <p:pRg st="0" end="0"/>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animEffect transition="in" filter="fade">
                                      <p:cBhvr>
                                        <p:cTn id="29" dur="500"/>
                                        <p:tgtEl>
                                          <p:spTgt spid="30">
                                            <p:txEl>
                                              <p:pRg st="1" end="1"/>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Effect transition="in" filter="fade">
                                      <p:cBhvr>
                                        <p:cTn id="33" dur="500"/>
                                        <p:tgtEl>
                                          <p:spTgt spid="30">
                                            <p:txEl>
                                              <p:pRg st="2" end="2"/>
                                            </p:txEl>
                                          </p:spTgt>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Effect transition="in" filter="fade">
                                      <p:cBhvr>
                                        <p:cTn id="37" dur="500"/>
                                        <p:tgtEl>
                                          <p:spTgt spid="30">
                                            <p:txEl>
                                              <p:pRg st="3" end="3"/>
                                            </p:txEl>
                                          </p:spTgt>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0">
                                            <p:txEl>
                                              <p:pRg st="4" end="4"/>
                                            </p:txEl>
                                          </p:spTgt>
                                        </p:tgtEl>
                                        <p:attrNameLst>
                                          <p:attrName>style.visibility</p:attrName>
                                        </p:attrNameLst>
                                      </p:cBhvr>
                                      <p:to>
                                        <p:strVal val="visible"/>
                                      </p:to>
                                    </p:set>
                                    <p:animEffect transition="in" filter="fade">
                                      <p:cBhvr>
                                        <p:cTn id="41" dur="500"/>
                                        <p:tgtEl>
                                          <p:spTgt spid="30">
                                            <p:txEl>
                                              <p:pRg st="4" end="4"/>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0">
                                            <p:txEl>
                                              <p:pRg st="5" end="5"/>
                                            </p:txEl>
                                          </p:spTgt>
                                        </p:tgtEl>
                                        <p:attrNameLst>
                                          <p:attrName>style.visibility</p:attrName>
                                        </p:attrNameLst>
                                      </p:cBhvr>
                                      <p:to>
                                        <p:strVal val="visible"/>
                                      </p:to>
                                    </p:set>
                                    <p:animEffect transition="in" filter="fade">
                                      <p:cBhvr>
                                        <p:cTn id="45" dur="500"/>
                                        <p:tgtEl>
                                          <p:spTgt spid="30">
                                            <p:txEl>
                                              <p:pRg st="5" end="5"/>
                                            </p:txEl>
                                          </p:spTgt>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30">
                                            <p:txEl>
                                              <p:pRg st="6" end="6"/>
                                            </p:txEl>
                                          </p:spTgt>
                                        </p:tgtEl>
                                        <p:attrNameLst>
                                          <p:attrName>style.visibility</p:attrName>
                                        </p:attrNameLst>
                                      </p:cBhvr>
                                      <p:to>
                                        <p:strVal val="visible"/>
                                      </p:to>
                                    </p:set>
                                    <p:animEffect transition="in" filter="fade">
                                      <p:cBhvr>
                                        <p:cTn id="49" dur="500"/>
                                        <p:tgtEl>
                                          <p:spTgt spid="30">
                                            <p:txEl>
                                              <p:pRg st="6" end="6"/>
                                            </p:txEl>
                                          </p:spTgt>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30">
                                            <p:txEl>
                                              <p:pRg st="7" end="7"/>
                                            </p:txEl>
                                          </p:spTgt>
                                        </p:tgtEl>
                                        <p:attrNameLst>
                                          <p:attrName>style.visibility</p:attrName>
                                        </p:attrNameLst>
                                      </p:cBhvr>
                                      <p:to>
                                        <p:strVal val="visible"/>
                                      </p:to>
                                    </p:set>
                                    <p:animEffect transition="in" filter="fade">
                                      <p:cBhvr>
                                        <p:cTn id="53" dur="500"/>
                                        <p:tgtEl>
                                          <p:spTgt spid="30">
                                            <p:txEl>
                                              <p:pRg st="7" end="7"/>
                                            </p:txEl>
                                          </p:spTgt>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30">
                                            <p:txEl>
                                              <p:pRg st="8" end="8"/>
                                            </p:txEl>
                                          </p:spTgt>
                                        </p:tgtEl>
                                        <p:attrNameLst>
                                          <p:attrName>style.visibility</p:attrName>
                                        </p:attrNameLst>
                                      </p:cBhvr>
                                      <p:to>
                                        <p:strVal val="visible"/>
                                      </p:to>
                                    </p:set>
                                    <p:animEffect transition="in" filter="fade">
                                      <p:cBhvr>
                                        <p:cTn id="57" dur="500"/>
                                        <p:tgtEl>
                                          <p:spTgt spid="30">
                                            <p:txEl>
                                              <p:pRg st="8" end="8"/>
                                            </p:txEl>
                                          </p:spTgt>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28">
                                            <p:txEl>
                                              <p:pRg st="0" end="0"/>
                                            </p:txEl>
                                          </p:spTgt>
                                        </p:tgtEl>
                                        <p:attrNameLst>
                                          <p:attrName>style.visibility</p:attrName>
                                        </p:attrNameLst>
                                      </p:cBhvr>
                                      <p:to>
                                        <p:strVal val="visible"/>
                                      </p:to>
                                    </p:set>
                                    <p:animEffect transition="in" filter="fade">
                                      <p:cBhvr>
                                        <p:cTn id="61" dur="250"/>
                                        <p:tgtEl>
                                          <p:spTgt spid="28">
                                            <p:txEl>
                                              <p:pRg st="0" end="0"/>
                                            </p:txEl>
                                          </p:spTgt>
                                        </p:tgtEl>
                                      </p:cBhvr>
                                    </p:animEffect>
                                  </p:childTnLst>
                                </p:cTn>
                              </p:par>
                            </p:childTnLst>
                          </p:cTn>
                        </p:par>
                        <p:par>
                          <p:cTn id="62" fill="hold">
                            <p:stCondLst>
                              <p:cond delay="6250"/>
                            </p:stCondLst>
                            <p:childTnLst>
                              <p:par>
                                <p:cTn id="63" presetID="10" presetClass="entr" presetSubtype="0" fill="hold" nodeType="afterEffect">
                                  <p:stCondLst>
                                    <p:cond delay="0"/>
                                  </p:stCondLst>
                                  <p:childTnLst>
                                    <p:set>
                                      <p:cBhvr>
                                        <p:cTn id="64" dur="1" fill="hold">
                                          <p:stCondLst>
                                            <p:cond delay="0"/>
                                          </p:stCondLst>
                                        </p:cTn>
                                        <p:tgtEl>
                                          <p:spTgt spid="28">
                                            <p:txEl>
                                              <p:pRg st="1" end="1"/>
                                            </p:txEl>
                                          </p:spTgt>
                                        </p:tgtEl>
                                        <p:attrNameLst>
                                          <p:attrName>style.visibility</p:attrName>
                                        </p:attrNameLst>
                                      </p:cBhvr>
                                      <p:to>
                                        <p:strVal val="visible"/>
                                      </p:to>
                                    </p:set>
                                    <p:animEffect transition="in" filter="fade">
                                      <p:cBhvr>
                                        <p:cTn id="65" dur="250"/>
                                        <p:tgtEl>
                                          <p:spTgt spid="28">
                                            <p:txEl>
                                              <p:pRg st="1" end="1"/>
                                            </p:txEl>
                                          </p:spTgt>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28">
                                            <p:txEl>
                                              <p:pRg st="2" end="2"/>
                                            </p:txEl>
                                          </p:spTgt>
                                        </p:tgtEl>
                                        <p:attrNameLst>
                                          <p:attrName>style.visibility</p:attrName>
                                        </p:attrNameLst>
                                      </p:cBhvr>
                                      <p:to>
                                        <p:strVal val="visible"/>
                                      </p:to>
                                    </p:set>
                                    <p:animEffect transition="in" filter="fade">
                                      <p:cBhvr>
                                        <p:cTn id="69" dur="250"/>
                                        <p:tgtEl>
                                          <p:spTgt spid="28">
                                            <p:txEl>
                                              <p:pRg st="2" end="2"/>
                                            </p:txEl>
                                          </p:spTgt>
                                        </p:tgtEl>
                                      </p:cBhvr>
                                    </p:animEffect>
                                  </p:childTnLst>
                                </p:cTn>
                              </p:par>
                            </p:childTnLst>
                          </p:cTn>
                        </p:par>
                        <p:par>
                          <p:cTn id="70" fill="hold">
                            <p:stCondLst>
                              <p:cond delay="6750"/>
                            </p:stCondLst>
                            <p:childTnLst>
                              <p:par>
                                <p:cTn id="71" presetID="10" presetClass="entr" presetSubtype="0" fill="hold" nodeType="afterEffect">
                                  <p:stCondLst>
                                    <p:cond delay="0"/>
                                  </p:stCondLst>
                                  <p:childTnLst>
                                    <p:set>
                                      <p:cBhvr>
                                        <p:cTn id="72" dur="1" fill="hold">
                                          <p:stCondLst>
                                            <p:cond delay="0"/>
                                          </p:stCondLst>
                                        </p:cTn>
                                        <p:tgtEl>
                                          <p:spTgt spid="28">
                                            <p:txEl>
                                              <p:pRg st="3" end="3"/>
                                            </p:txEl>
                                          </p:spTgt>
                                        </p:tgtEl>
                                        <p:attrNameLst>
                                          <p:attrName>style.visibility</p:attrName>
                                        </p:attrNameLst>
                                      </p:cBhvr>
                                      <p:to>
                                        <p:strVal val="visible"/>
                                      </p:to>
                                    </p:set>
                                    <p:animEffect transition="in" filter="fade">
                                      <p:cBhvr>
                                        <p:cTn id="73" dur="250"/>
                                        <p:tgtEl>
                                          <p:spTgt spid="28">
                                            <p:txEl>
                                              <p:pRg st="3" end="3"/>
                                            </p:txEl>
                                          </p:spTgt>
                                        </p:tgtEl>
                                      </p:cBhvr>
                                    </p:animEffect>
                                  </p:childTnLst>
                                </p:cTn>
                              </p:par>
                            </p:childTnLst>
                          </p:cTn>
                        </p:par>
                        <p:par>
                          <p:cTn id="74" fill="hold">
                            <p:stCondLst>
                              <p:cond delay="7000"/>
                            </p:stCondLst>
                            <p:childTnLst>
                              <p:par>
                                <p:cTn id="75" presetID="10" presetClass="entr" presetSubtype="0" fill="hold" nodeType="afterEffect">
                                  <p:stCondLst>
                                    <p:cond delay="0"/>
                                  </p:stCondLst>
                                  <p:childTnLst>
                                    <p:set>
                                      <p:cBhvr>
                                        <p:cTn id="76" dur="1" fill="hold">
                                          <p:stCondLst>
                                            <p:cond delay="0"/>
                                          </p:stCondLst>
                                        </p:cTn>
                                        <p:tgtEl>
                                          <p:spTgt spid="28">
                                            <p:txEl>
                                              <p:pRg st="4" end="4"/>
                                            </p:txEl>
                                          </p:spTgt>
                                        </p:tgtEl>
                                        <p:attrNameLst>
                                          <p:attrName>style.visibility</p:attrName>
                                        </p:attrNameLst>
                                      </p:cBhvr>
                                      <p:to>
                                        <p:strVal val="visible"/>
                                      </p:to>
                                    </p:set>
                                    <p:animEffect transition="in" filter="fade">
                                      <p:cBhvr>
                                        <p:cTn id="77" dur="250"/>
                                        <p:tgtEl>
                                          <p:spTgt spid="28">
                                            <p:txEl>
                                              <p:pRg st="4" end="4"/>
                                            </p:txEl>
                                          </p:spTgt>
                                        </p:tgtEl>
                                      </p:cBhvr>
                                    </p:animEffect>
                                  </p:childTnLst>
                                </p:cTn>
                              </p:par>
                            </p:childTnLst>
                          </p:cTn>
                        </p:par>
                        <p:par>
                          <p:cTn id="78" fill="hold">
                            <p:stCondLst>
                              <p:cond delay="7250"/>
                            </p:stCondLst>
                            <p:childTnLst>
                              <p:par>
                                <p:cTn id="79" presetID="10" presetClass="entr" presetSubtype="0" fill="hold" nodeType="afterEffect">
                                  <p:stCondLst>
                                    <p:cond delay="0"/>
                                  </p:stCondLst>
                                  <p:childTnLst>
                                    <p:set>
                                      <p:cBhvr>
                                        <p:cTn id="80" dur="1" fill="hold">
                                          <p:stCondLst>
                                            <p:cond delay="0"/>
                                          </p:stCondLst>
                                        </p:cTn>
                                        <p:tgtEl>
                                          <p:spTgt spid="28">
                                            <p:txEl>
                                              <p:pRg st="5" end="5"/>
                                            </p:txEl>
                                          </p:spTgt>
                                        </p:tgtEl>
                                        <p:attrNameLst>
                                          <p:attrName>style.visibility</p:attrName>
                                        </p:attrNameLst>
                                      </p:cBhvr>
                                      <p:to>
                                        <p:strVal val="visible"/>
                                      </p:to>
                                    </p:set>
                                    <p:animEffect transition="in" filter="fade">
                                      <p:cBhvr>
                                        <p:cTn id="81" dur="250"/>
                                        <p:tgtEl>
                                          <p:spTgt spid="28">
                                            <p:txEl>
                                              <p:pRg st="5" end="5"/>
                                            </p:txEl>
                                          </p:spTgt>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28">
                                            <p:txEl>
                                              <p:pRg st="6" end="6"/>
                                            </p:txEl>
                                          </p:spTgt>
                                        </p:tgtEl>
                                        <p:attrNameLst>
                                          <p:attrName>style.visibility</p:attrName>
                                        </p:attrNameLst>
                                      </p:cBhvr>
                                      <p:to>
                                        <p:strVal val="visible"/>
                                      </p:to>
                                    </p:set>
                                    <p:animEffect transition="in" filter="fade">
                                      <p:cBhvr>
                                        <p:cTn id="85" dur="250"/>
                                        <p:tgtEl>
                                          <p:spTgt spid="28">
                                            <p:txEl>
                                              <p:pRg st="6" end="6"/>
                                            </p:txEl>
                                          </p:spTgt>
                                        </p:tgtEl>
                                      </p:cBhvr>
                                    </p:animEffect>
                                  </p:childTnLst>
                                </p:cTn>
                              </p:par>
                            </p:childTnLst>
                          </p:cTn>
                        </p:par>
                        <p:par>
                          <p:cTn id="86" fill="hold">
                            <p:stCondLst>
                              <p:cond delay="7750"/>
                            </p:stCondLst>
                            <p:childTnLst>
                              <p:par>
                                <p:cTn id="87" presetID="10" presetClass="entr" presetSubtype="0" fill="hold" nodeType="afterEffect">
                                  <p:stCondLst>
                                    <p:cond delay="0"/>
                                  </p:stCondLst>
                                  <p:childTnLst>
                                    <p:set>
                                      <p:cBhvr>
                                        <p:cTn id="88" dur="1" fill="hold">
                                          <p:stCondLst>
                                            <p:cond delay="0"/>
                                          </p:stCondLst>
                                        </p:cTn>
                                        <p:tgtEl>
                                          <p:spTgt spid="28">
                                            <p:txEl>
                                              <p:pRg st="7" end="7"/>
                                            </p:txEl>
                                          </p:spTgt>
                                        </p:tgtEl>
                                        <p:attrNameLst>
                                          <p:attrName>style.visibility</p:attrName>
                                        </p:attrNameLst>
                                      </p:cBhvr>
                                      <p:to>
                                        <p:strVal val="visible"/>
                                      </p:to>
                                    </p:set>
                                    <p:animEffect transition="in" filter="fade">
                                      <p:cBhvr>
                                        <p:cTn id="89" dur="250"/>
                                        <p:tgtEl>
                                          <p:spTgt spid="28">
                                            <p:txEl>
                                              <p:pRg st="7" end="7"/>
                                            </p:txEl>
                                          </p:spTgt>
                                        </p:tgtEl>
                                      </p:cBhvr>
                                    </p:animEffect>
                                  </p:childTnLst>
                                </p:cTn>
                              </p:par>
                            </p:childTnLst>
                          </p:cTn>
                        </p:par>
                        <p:par>
                          <p:cTn id="90" fill="hold">
                            <p:stCondLst>
                              <p:cond delay="8000"/>
                            </p:stCondLst>
                            <p:childTnLst>
                              <p:par>
                                <p:cTn id="91" presetID="10" presetClass="entr" presetSubtype="0" fill="hold" nodeType="afterEffect">
                                  <p:stCondLst>
                                    <p:cond delay="0"/>
                                  </p:stCondLst>
                                  <p:childTnLst>
                                    <p:set>
                                      <p:cBhvr>
                                        <p:cTn id="92" dur="1" fill="hold">
                                          <p:stCondLst>
                                            <p:cond delay="0"/>
                                          </p:stCondLst>
                                        </p:cTn>
                                        <p:tgtEl>
                                          <p:spTgt spid="28">
                                            <p:txEl>
                                              <p:pRg st="8" end="8"/>
                                            </p:txEl>
                                          </p:spTgt>
                                        </p:tgtEl>
                                        <p:attrNameLst>
                                          <p:attrName>style.visibility</p:attrName>
                                        </p:attrNameLst>
                                      </p:cBhvr>
                                      <p:to>
                                        <p:strVal val="visible"/>
                                      </p:to>
                                    </p:set>
                                    <p:animEffect transition="in" filter="fade">
                                      <p:cBhvr>
                                        <p:cTn id="93" dur="250"/>
                                        <p:tgtEl>
                                          <p:spTgt spid="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3"/>
          <p:cNvSpPr/>
          <p:nvPr/>
        </p:nvSpPr>
        <p:spPr>
          <a:xfrm>
            <a:off x="-228600" y="2179320"/>
            <a:ext cx="6339840" cy="838200"/>
          </a:xfrm>
          <a:prstGeom prst="snip1Rect">
            <a:avLst>
              <a:gd name="adj" fmla="val 47576"/>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3" name="Google Shape;33;p3"/>
          <p:cNvSpPr/>
          <p:nvPr/>
        </p:nvSpPr>
        <p:spPr>
          <a:xfrm rot="10800000">
            <a:off x="6477000" y="3749040"/>
            <a:ext cx="6339840" cy="838200"/>
          </a:xfrm>
          <a:prstGeom prst="snip1Rect">
            <a:avLst>
              <a:gd name="adj" fmla="val 47576"/>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4" name="Google Shape;34;p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Century Gothic"/>
              <a:buNone/>
              <a:defRPr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38" name="Google Shape;38;p3"/>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39" name="Google Shape;39;p3"/>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40" name="Google Shape;40;p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 name="Google Shape;42;p3"/>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43" name="Google Shape;43;p3"/>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44" name="Google Shape;44;p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C_CITE">
  <p:cSld name="FC_CITE">
    <p:spTree>
      <p:nvGrpSpPr>
        <p:cNvPr id="1" name="Shape 45"/>
        <p:cNvGrpSpPr/>
        <p:nvPr/>
      </p:nvGrpSpPr>
      <p:grpSpPr>
        <a:xfrm>
          <a:off x="0" y="0"/>
          <a:ext cx="0" cy="0"/>
          <a:chOff x="0" y="0"/>
          <a:chExt cx="0" cy="0"/>
        </a:xfrm>
      </p:grpSpPr>
      <p:sp>
        <p:nvSpPr>
          <p:cNvPr id="46" name="Google Shape;4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4"/>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50" name="Google Shape;50;p4"/>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51" name="Google Shape;51;p4"/>
          <p:cNvSpPr txBox="1">
            <a:spLocks noGrp="1"/>
          </p:cNvSpPr>
          <p:nvPr>
            <p:ph type="body" idx="1"/>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
          <p:cNvSpPr txBox="1">
            <a:spLocks noGrp="1"/>
          </p:cNvSpPr>
          <p:nvPr>
            <p:ph type="body" idx="2"/>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4"/>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54" name="Google Shape;54;p4"/>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55" name="Google Shape;55;p4"/>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6"/>
        <p:cNvGrpSpPr/>
        <p:nvPr/>
      </p:nvGrpSpPr>
      <p:grpSpPr>
        <a:xfrm>
          <a:off x="0" y="0"/>
          <a:ext cx="0" cy="0"/>
          <a:chOff x="0" y="0"/>
          <a:chExt cx="0" cy="0"/>
        </a:xfrm>
      </p:grpSpPr>
      <p:sp>
        <p:nvSpPr>
          <p:cNvPr id="57" name="Google Shape;5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44458"/>
              </a:buClr>
              <a:buSzPts val="4400"/>
              <a:buFont typeface="Century Gothic"/>
              <a:buNone/>
              <a:defRPr b="1">
                <a:solidFill>
                  <a:srgbClr val="044458"/>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44458"/>
              </a:buClr>
              <a:buSzPts val="2800"/>
              <a:buChar char="•"/>
              <a:defRPr>
                <a:solidFill>
                  <a:srgbClr val="044458"/>
                </a:solidFill>
                <a:latin typeface="Century Gothic"/>
                <a:ea typeface="Century Gothic"/>
                <a:cs typeface="Century Gothic"/>
                <a:sym typeface="Century Gothic"/>
              </a:defRPr>
            </a:lvl1pPr>
            <a:lvl2pPr marL="914400" lvl="1" indent="-381000" algn="l">
              <a:lnSpc>
                <a:spcPct val="90000"/>
              </a:lnSpc>
              <a:spcBef>
                <a:spcPts val="500"/>
              </a:spcBef>
              <a:spcAft>
                <a:spcPts val="0"/>
              </a:spcAft>
              <a:buClr>
                <a:srgbClr val="044458"/>
              </a:buClr>
              <a:buSzPts val="2400"/>
              <a:buChar char="•"/>
              <a:defRPr>
                <a:solidFill>
                  <a:srgbClr val="044458"/>
                </a:solidFill>
                <a:latin typeface="Century Gothic"/>
                <a:ea typeface="Century Gothic"/>
                <a:cs typeface="Century Gothic"/>
                <a:sym typeface="Century Gothic"/>
              </a:defRPr>
            </a:lvl2pPr>
            <a:lvl3pPr marL="1371600" lvl="2" indent="-355600" algn="l">
              <a:lnSpc>
                <a:spcPct val="90000"/>
              </a:lnSpc>
              <a:spcBef>
                <a:spcPts val="500"/>
              </a:spcBef>
              <a:spcAft>
                <a:spcPts val="0"/>
              </a:spcAft>
              <a:buClr>
                <a:srgbClr val="044458"/>
              </a:buClr>
              <a:buSzPts val="2000"/>
              <a:buChar char="•"/>
              <a:defRPr>
                <a:solidFill>
                  <a:srgbClr val="044458"/>
                </a:solidFill>
                <a:latin typeface="Century Gothic"/>
                <a:ea typeface="Century Gothic"/>
                <a:cs typeface="Century Gothic"/>
                <a:sym typeface="Century Gothic"/>
              </a:defRPr>
            </a:lvl3pPr>
            <a:lvl4pPr marL="1828800" lvl="3"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4pPr>
            <a:lvl5pPr marL="2286000" lvl="4"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44458"/>
              </a:buClr>
              <a:buSzPts val="2800"/>
              <a:buChar char="•"/>
              <a:defRPr>
                <a:solidFill>
                  <a:srgbClr val="044458"/>
                </a:solidFill>
                <a:latin typeface="Century Gothic"/>
                <a:ea typeface="Century Gothic"/>
                <a:cs typeface="Century Gothic"/>
                <a:sym typeface="Century Gothic"/>
              </a:defRPr>
            </a:lvl1pPr>
            <a:lvl2pPr marL="914400" lvl="1" indent="-381000" algn="l">
              <a:lnSpc>
                <a:spcPct val="90000"/>
              </a:lnSpc>
              <a:spcBef>
                <a:spcPts val="500"/>
              </a:spcBef>
              <a:spcAft>
                <a:spcPts val="0"/>
              </a:spcAft>
              <a:buClr>
                <a:srgbClr val="044458"/>
              </a:buClr>
              <a:buSzPts val="2400"/>
              <a:buChar char="•"/>
              <a:defRPr>
                <a:solidFill>
                  <a:srgbClr val="044458"/>
                </a:solidFill>
                <a:latin typeface="Century Gothic"/>
                <a:ea typeface="Century Gothic"/>
                <a:cs typeface="Century Gothic"/>
                <a:sym typeface="Century Gothic"/>
              </a:defRPr>
            </a:lvl2pPr>
            <a:lvl3pPr marL="1371600" lvl="2" indent="-355600" algn="l">
              <a:lnSpc>
                <a:spcPct val="90000"/>
              </a:lnSpc>
              <a:spcBef>
                <a:spcPts val="500"/>
              </a:spcBef>
              <a:spcAft>
                <a:spcPts val="0"/>
              </a:spcAft>
              <a:buClr>
                <a:srgbClr val="044458"/>
              </a:buClr>
              <a:buSzPts val="2000"/>
              <a:buChar char="•"/>
              <a:defRPr>
                <a:solidFill>
                  <a:srgbClr val="044458"/>
                </a:solidFill>
                <a:latin typeface="Century Gothic"/>
                <a:ea typeface="Century Gothic"/>
                <a:cs typeface="Century Gothic"/>
                <a:sym typeface="Century Gothic"/>
              </a:defRPr>
            </a:lvl3pPr>
            <a:lvl4pPr marL="1828800" lvl="3"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4pPr>
            <a:lvl5pPr marL="2286000" lvl="4"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63" name="Google Shape;63;p5"/>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64" name="Google Shape;64;p5"/>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65" name="Google Shape;65;p5"/>
          <p:cNvSpPr txBox="1">
            <a:spLocks noGrp="1"/>
          </p:cNvSpPr>
          <p:nvPr>
            <p:ph type="body" idx="3"/>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
          <p:cNvSpPr txBox="1">
            <a:spLocks noGrp="1"/>
          </p:cNvSpPr>
          <p:nvPr>
            <p:ph type="body" idx="4"/>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5"/>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68" name="Google Shape;68;p5"/>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69" name="Google Shape;69;p5"/>
          <p:cNvSpPr txBox="1">
            <a:spLocks noGrp="1"/>
          </p:cNvSpPr>
          <p:nvPr>
            <p:ph type="body" idx="5"/>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44458"/>
              </a:buClr>
              <a:buSzPts val="4400"/>
              <a:buFont typeface="Century Gothic"/>
              <a:buNone/>
              <a:defRPr b="1">
                <a:solidFill>
                  <a:srgbClr val="044458"/>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44458"/>
              </a:buClr>
              <a:buSzPts val="2800"/>
              <a:buChar char="•"/>
              <a:defRPr>
                <a:solidFill>
                  <a:srgbClr val="044458"/>
                </a:solidFill>
                <a:latin typeface="Century Gothic"/>
                <a:ea typeface="Century Gothic"/>
                <a:cs typeface="Century Gothic"/>
                <a:sym typeface="Century Gothic"/>
              </a:defRPr>
            </a:lvl1pPr>
            <a:lvl2pPr marL="914400" lvl="1" indent="-381000" algn="l">
              <a:lnSpc>
                <a:spcPct val="90000"/>
              </a:lnSpc>
              <a:spcBef>
                <a:spcPts val="500"/>
              </a:spcBef>
              <a:spcAft>
                <a:spcPts val="0"/>
              </a:spcAft>
              <a:buClr>
                <a:srgbClr val="044458"/>
              </a:buClr>
              <a:buSzPts val="2400"/>
              <a:buChar char="•"/>
              <a:defRPr>
                <a:solidFill>
                  <a:srgbClr val="044458"/>
                </a:solidFill>
                <a:latin typeface="Century Gothic"/>
                <a:ea typeface="Century Gothic"/>
                <a:cs typeface="Century Gothic"/>
                <a:sym typeface="Century Gothic"/>
              </a:defRPr>
            </a:lvl2pPr>
            <a:lvl3pPr marL="1371600" lvl="2" indent="-355600" algn="l">
              <a:lnSpc>
                <a:spcPct val="90000"/>
              </a:lnSpc>
              <a:spcBef>
                <a:spcPts val="500"/>
              </a:spcBef>
              <a:spcAft>
                <a:spcPts val="0"/>
              </a:spcAft>
              <a:buClr>
                <a:srgbClr val="044458"/>
              </a:buClr>
              <a:buSzPts val="2000"/>
              <a:buChar char="•"/>
              <a:defRPr>
                <a:solidFill>
                  <a:srgbClr val="044458"/>
                </a:solidFill>
                <a:latin typeface="Century Gothic"/>
                <a:ea typeface="Century Gothic"/>
                <a:cs typeface="Century Gothic"/>
                <a:sym typeface="Century Gothic"/>
              </a:defRPr>
            </a:lvl3pPr>
            <a:lvl4pPr marL="1828800" lvl="3"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4pPr>
            <a:lvl5pPr marL="2286000" lvl="4"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44458"/>
              </a:buClr>
              <a:buSzPts val="2800"/>
              <a:buChar char="•"/>
              <a:defRPr>
                <a:solidFill>
                  <a:srgbClr val="044458"/>
                </a:solidFill>
                <a:latin typeface="Century Gothic"/>
                <a:ea typeface="Century Gothic"/>
                <a:cs typeface="Century Gothic"/>
                <a:sym typeface="Century Gothic"/>
              </a:defRPr>
            </a:lvl1pPr>
            <a:lvl2pPr marL="914400" lvl="1" indent="-381000" algn="l">
              <a:lnSpc>
                <a:spcPct val="90000"/>
              </a:lnSpc>
              <a:spcBef>
                <a:spcPts val="500"/>
              </a:spcBef>
              <a:spcAft>
                <a:spcPts val="0"/>
              </a:spcAft>
              <a:buClr>
                <a:srgbClr val="044458"/>
              </a:buClr>
              <a:buSzPts val="2400"/>
              <a:buChar char="•"/>
              <a:defRPr>
                <a:solidFill>
                  <a:srgbClr val="044458"/>
                </a:solidFill>
                <a:latin typeface="Century Gothic"/>
                <a:ea typeface="Century Gothic"/>
                <a:cs typeface="Century Gothic"/>
                <a:sym typeface="Century Gothic"/>
              </a:defRPr>
            </a:lvl2pPr>
            <a:lvl3pPr marL="1371600" lvl="2" indent="-355600" algn="l">
              <a:lnSpc>
                <a:spcPct val="90000"/>
              </a:lnSpc>
              <a:spcBef>
                <a:spcPts val="500"/>
              </a:spcBef>
              <a:spcAft>
                <a:spcPts val="0"/>
              </a:spcAft>
              <a:buClr>
                <a:srgbClr val="044458"/>
              </a:buClr>
              <a:buSzPts val="2000"/>
              <a:buChar char="•"/>
              <a:defRPr>
                <a:solidFill>
                  <a:srgbClr val="044458"/>
                </a:solidFill>
                <a:latin typeface="Century Gothic"/>
                <a:ea typeface="Century Gothic"/>
                <a:cs typeface="Century Gothic"/>
                <a:sym typeface="Century Gothic"/>
              </a:defRPr>
            </a:lvl3pPr>
            <a:lvl4pPr marL="1828800" lvl="3"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4pPr>
            <a:lvl5pPr marL="2286000" lvl="4" indent="-342900" algn="l">
              <a:lnSpc>
                <a:spcPct val="90000"/>
              </a:lnSpc>
              <a:spcBef>
                <a:spcPts val="500"/>
              </a:spcBef>
              <a:spcAft>
                <a:spcPts val="0"/>
              </a:spcAft>
              <a:buClr>
                <a:srgbClr val="044458"/>
              </a:buClr>
              <a:buSzPts val="1800"/>
              <a:buChar char="•"/>
              <a:defRPr>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79" name="Google Shape;79;p6"/>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80" name="Google Shape;80;p6"/>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81" name="Google Shape;81;p6"/>
          <p:cNvSpPr txBox="1">
            <a:spLocks noGrp="1"/>
          </p:cNvSpPr>
          <p:nvPr>
            <p:ph type="body" idx="5"/>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6"/>
          <p:cNvSpPr txBox="1">
            <a:spLocks noGrp="1"/>
          </p:cNvSpPr>
          <p:nvPr>
            <p:ph type="body" idx="6"/>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3" name="Google Shape;83;p6"/>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84" name="Google Shape;84;p6"/>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85" name="Google Shape;85;p6"/>
          <p:cNvSpPr txBox="1">
            <a:spLocks noGrp="1"/>
          </p:cNvSpPr>
          <p:nvPr>
            <p:ph type="body" idx="7"/>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7"/>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94" name="Google Shape;94;p7"/>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95" name="Google Shape;95;p7"/>
          <p:cNvSpPr txBox="1">
            <a:spLocks noGrp="1"/>
          </p:cNvSpPr>
          <p:nvPr>
            <p:ph type="body" idx="3"/>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7"/>
          <p:cNvSpPr txBox="1">
            <a:spLocks noGrp="1"/>
          </p:cNvSpPr>
          <p:nvPr>
            <p:ph type="body" idx="4"/>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7"/>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98" name="Google Shape;98;p7"/>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99" name="Google Shape;99;p7"/>
          <p:cNvSpPr txBox="1">
            <a:spLocks noGrp="1"/>
          </p:cNvSpPr>
          <p:nvPr>
            <p:ph type="body" idx="5"/>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0"/>
        <p:cNvGrpSpPr/>
        <p:nvPr/>
      </p:nvGrpSpPr>
      <p:grpSpPr>
        <a:xfrm>
          <a:off x="0" y="0"/>
          <a:ext cx="0" cy="0"/>
          <a:chOff x="0" y="0"/>
          <a:chExt cx="0" cy="0"/>
        </a:xfrm>
      </p:grpSpPr>
      <p:sp>
        <p:nvSpPr>
          <p:cNvPr id="101" name="Google Shape;101;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8"/>
          <p:cNvSpPr>
            <a:spLocks noGrp="1"/>
          </p:cNvSpPr>
          <p:nvPr>
            <p:ph type="pic" idx="2"/>
          </p:nvPr>
        </p:nvSpPr>
        <p:spPr>
          <a:xfrm>
            <a:off x="5183188" y="987425"/>
            <a:ext cx="6172200" cy="4873625"/>
          </a:xfrm>
          <a:prstGeom prst="rect">
            <a:avLst/>
          </a:prstGeom>
          <a:noFill/>
          <a:ln>
            <a:noFill/>
          </a:ln>
        </p:spPr>
      </p:sp>
      <p:sp>
        <p:nvSpPr>
          <p:cNvPr id="103" name="Google Shape;103;p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107" name="Google Shape;107;p8"/>
          <p:cNvCxnSpPr/>
          <p:nvPr/>
        </p:nvCxnSpPr>
        <p:spPr>
          <a:xfrm>
            <a:off x="8105775" y="522898"/>
            <a:ext cx="4086225" cy="0"/>
          </a:xfrm>
          <a:prstGeom prst="straightConnector1">
            <a:avLst/>
          </a:prstGeom>
          <a:noFill/>
          <a:ln w="9525" cap="flat" cmpd="sng">
            <a:solidFill>
              <a:srgbClr val="FF0000"/>
            </a:solidFill>
            <a:prstDash val="solid"/>
            <a:miter lim="800000"/>
            <a:headEnd type="oval" w="med" len="med"/>
            <a:tailEnd type="none" w="sm" len="sm"/>
          </a:ln>
        </p:spPr>
      </p:cxnSp>
      <p:cxnSp>
        <p:nvCxnSpPr>
          <p:cNvPr id="108" name="Google Shape;108;p8"/>
          <p:cNvCxnSpPr/>
          <p:nvPr/>
        </p:nvCxnSpPr>
        <p:spPr>
          <a:xfrm>
            <a:off x="0" y="522898"/>
            <a:ext cx="4086225" cy="0"/>
          </a:xfrm>
          <a:prstGeom prst="straightConnector1">
            <a:avLst/>
          </a:prstGeom>
          <a:noFill/>
          <a:ln w="9525" cap="flat" cmpd="sng">
            <a:solidFill>
              <a:srgbClr val="00B050"/>
            </a:solidFill>
            <a:prstDash val="solid"/>
            <a:miter lim="800000"/>
            <a:headEnd type="none" w="sm" len="sm"/>
            <a:tailEnd type="oval" w="med" len="med"/>
          </a:ln>
        </p:spPr>
      </p:cxnSp>
      <p:sp>
        <p:nvSpPr>
          <p:cNvPr id="109" name="Google Shape;109;p8"/>
          <p:cNvSpPr txBox="1">
            <a:spLocks noGrp="1"/>
          </p:cNvSpPr>
          <p:nvPr>
            <p:ph type="body" idx="3"/>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8"/>
          <p:cNvSpPr txBox="1">
            <a:spLocks noGrp="1"/>
          </p:cNvSpPr>
          <p:nvPr>
            <p:ph type="body" idx="4"/>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 name="Google Shape;111;p8"/>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112" name="Google Shape;112;p8"/>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113" name="Google Shape;113;p8"/>
          <p:cNvSpPr txBox="1">
            <a:spLocks noGrp="1"/>
          </p:cNvSpPr>
          <p:nvPr>
            <p:ph type="body" idx="5"/>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14"/>
        <p:cNvGrpSpPr/>
        <p:nvPr/>
      </p:nvGrpSpPr>
      <p:grpSpPr>
        <a:xfrm>
          <a:off x="0" y="0"/>
          <a:ext cx="0" cy="0"/>
          <a:chOff x="0" y="0"/>
          <a:chExt cx="0" cy="0"/>
        </a:xfrm>
      </p:grpSpPr>
      <p:sp>
        <p:nvSpPr>
          <p:cNvPr id="115" name="Google Shape;115;p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cxnSp>
        <p:nvCxnSpPr>
          <p:cNvPr id="120" name="Google Shape;120;p9"/>
          <p:cNvCxnSpPr/>
          <p:nvPr/>
        </p:nvCxnSpPr>
        <p:spPr>
          <a:xfrm>
            <a:off x="8105775" y="522898"/>
            <a:ext cx="4086225" cy="0"/>
          </a:xfrm>
          <a:prstGeom prst="straightConnector1">
            <a:avLst/>
          </a:prstGeom>
          <a:noFill/>
          <a:ln w="9525" cap="flat" cmpd="sng">
            <a:solidFill>
              <a:srgbClr val="FFC000"/>
            </a:solidFill>
            <a:prstDash val="solid"/>
            <a:miter lim="800000"/>
            <a:headEnd type="oval" w="med" len="med"/>
            <a:tailEnd type="none" w="sm" len="sm"/>
          </a:ln>
        </p:spPr>
      </p:cxnSp>
      <p:cxnSp>
        <p:nvCxnSpPr>
          <p:cNvPr id="121" name="Google Shape;121;p9"/>
          <p:cNvCxnSpPr/>
          <p:nvPr/>
        </p:nvCxnSpPr>
        <p:spPr>
          <a:xfrm>
            <a:off x="0" y="522898"/>
            <a:ext cx="4086225" cy="0"/>
          </a:xfrm>
          <a:prstGeom prst="straightConnector1">
            <a:avLst/>
          </a:prstGeom>
          <a:noFill/>
          <a:ln w="9525" cap="flat" cmpd="sng">
            <a:solidFill>
              <a:srgbClr val="066684"/>
            </a:solidFill>
            <a:prstDash val="solid"/>
            <a:miter lim="800000"/>
            <a:headEnd type="none" w="sm" len="sm"/>
            <a:tailEnd type="oval" w="med" len="med"/>
          </a:ln>
        </p:spPr>
      </p:cxnSp>
      <p:sp>
        <p:nvSpPr>
          <p:cNvPr id="122" name="Google Shape;122;p9"/>
          <p:cNvSpPr txBox="1">
            <a:spLocks noGrp="1"/>
          </p:cNvSpPr>
          <p:nvPr>
            <p:ph type="body" idx="2"/>
          </p:nvPr>
        </p:nvSpPr>
        <p:spPr>
          <a:xfrm>
            <a:off x="0" y="197485"/>
            <a:ext cx="12192000" cy="56515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44458"/>
              </a:buClr>
              <a:buSzPts val="2400"/>
              <a:buNone/>
              <a:defRPr sz="2400" b="1">
                <a:solidFill>
                  <a:srgbClr val="044458"/>
                </a:solidFill>
                <a:latin typeface="Century Gothic"/>
                <a:ea typeface="Century Gothic"/>
                <a:cs typeface="Century Gothic"/>
                <a:sym typeface="Century Gothic"/>
              </a:defRPr>
            </a:lvl1pPr>
            <a:lvl2pPr marL="914400" lvl="1" indent="-228600" algn="ctr">
              <a:lnSpc>
                <a:spcPct val="90000"/>
              </a:lnSpc>
              <a:spcBef>
                <a:spcPts val="500"/>
              </a:spcBef>
              <a:spcAft>
                <a:spcPts val="0"/>
              </a:spcAft>
              <a:buClr>
                <a:schemeClr val="dk1"/>
              </a:buClr>
              <a:buSzPts val="2400"/>
              <a:buNone/>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9"/>
          <p:cNvSpPr txBox="1">
            <a:spLocks noGrp="1"/>
          </p:cNvSpPr>
          <p:nvPr>
            <p:ph type="body" idx="3"/>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44458"/>
              </a:buClr>
              <a:buSzPts val="2000"/>
              <a:buNone/>
              <a:defRPr sz="2000" b="1">
                <a:solidFill>
                  <a:srgbClr val="044458"/>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9"/>
          <p:cNvPicPr preferRelativeResize="0"/>
          <p:nvPr/>
        </p:nvPicPr>
        <p:blipFill rotWithShape="1">
          <a:blip r:embed="rId2">
            <a:alphaModFix/>
          </a:blip>
          <a:srcRect/>
          <a:stretch/>
        </p:blipFill>
        <p:spPr>
          <a:xfrm>
            <a:off x="8987196" y="6253320"/>
            <a:ext cx="689177" cy="582486"/>
          </a:xfrm>
          <a:prstGeom prst="rect">
            <a:avLst/>
          </a:prstGeom>
          <a:noFill/>
          <a:ln>
            <a:noFill/>
          </a:ln>
        </p:spPr>
      </p:pic>
      <p:pic>
        <p:nvPicPr>
          <p:cNvPr id="125" name="Google Shape;125;p9"/>
          <p:cNvPicPr preferRelativeResize="0"/>
          <p:nvPr/>
        </p:nvPicPr>
        <p:blipFill rotWithShape="1">
          <a:blip r:embed="rId3">
            <a:alphaModFix/>
          </a:blip>
          <a:srcRect/>
          <a:stretch/>
        </p:blipFill>
        <p:spPr>
          <a:xfrm>
            <a:off x="9555154" y="6222430"/>
            <a:ext cx="680062" cy="640116"/>
          </a:xfrm>
          <a:prstGeom prst="rect">
            <a:avLst/>
          </a:prstGeom>
          <a:noFill/>
          <a:ln>
            <a:noFill/>
          </a:ln>
        </p:spPr>
      </p:pic>
      <p:sp>
        <p:nvSpPr>
          <p:cNvPr id="126" name="Google Shape;126;p9"/>
          <p:cNvSpPr txBox="1">
            <a:spLocks noGrp="1"/>
          </p:cNvSpPr>
          <p:nvPr>
            <p:ph type="body" idx="4"/>
          </p:nvPr>
        </p:nvSpPr>
        <p:spPr>
          <a:xfrm>
            <a:off x="0" y="46039"/>
            <a:ext cx="4086225" cy="4768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044458"/>
              </a:buClr>
              <a:buSzPts val="1400"/>
              <a:buNone/>
              <a:defRPr sz="1400" b="1">
                <a:solidFill>
                  <a:srgbClr val="044458"/>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044458"/>
              </a:buClr>
              <a:buSzPts val="1200"/>
              <a:buNone/>
              <a:defRPr sz="1200" b="1">
                <a:solidFill>
                  <a:srgbClr val="044458"/>
                </a:solidFill>
                <a:latin typeface="Century Gothic"/>
                <a:ea typeface="Century Gothic"/>
                <a:cs typeface="Century Gothic"/>
                <a:sym typeface="Century Gothic"/>
              </a:defRPr>
            </a:lvl2pPr>
            <a:lvl3pPr marL="1371600" lvl="2" indent="-228600" algn="l">
              <a:lnSpc>
                <a:spcPct val="90000"/>
              </a:lnSpc>
              <a:spcBef>
                <a:spcPts val="500"/>
              </a:spcBef>
              <a:spcAft>
                <a:spcPts val="0"/>
              </a:spcAft>
              <a:buClr>
                <a:srgbClr val="044458"/>
              </a:buClr>
              <a:buSzPts val="1100"/>
              <a:buNone/>
              <a:defRPr sz="1100" b="1">
                <a:solidFill>
                  <a:srgbClr val="044458"/>
                </a:solidFill>
                <a:latin typeface="Century Gothic"/>
                <a:ea typeface="Century Gothic"/>
                <a:cs typeface="Century Gothic"/>
                <a:sym typeface="Century Gothic"/>
              </a:defRPr>
            </a:lvl3pPr>
            <a:lvl4pPr marL="1828800" lvl="3"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4pPr>
            <a:lvl5pPr marL="2286000" lvl="4" indent="-228600" algn="l">
              <a:lnSpc>
                <a:spcPct val="90000"/>
              </a:lnSpc>
              <a:spcBef>
                <a:spcPts val="500"/>
              </a:spcBef>
              <a:spcAft>
                <a:spcPts val="0"/>
              </a:spcAft>
              <a:buClr>
                <a:srgbClr val="044458"/>
              </a:buClr>
              <a:buSzPts val="1050"/>
              <a:buNone/>
              <a:defRPr sz="1050" b="1">
                <a:solidFill>
                  <a:srgbClr val="044458"/>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0">
            <a:alphaModFix/>
          </a:blip>
          <a:srcRect/>
          <a:stretch/>
        </p:blipFill>
        <p:spPr>
          <a:xfrm>
            <a:off x="6706965" y="1580322"/>
            <a:ext cx="7285965" cy="6858000"/>
          </a:xfrm>
          <a:prstGeom prst="rect">
            <a:avLst/>
          </a:prstGeom>
          <a:noFill/>
          <a:ln>
            <a:noFill/>
          </a:ln>
        </p:spPr>
      </p:pic>
      <p:sp>
        <p:nvSpPr>
          <p:cNvPr id="11" name="Google Shape;11;p1"/>
          <p:cNvSpPr/>
          <p:nvPr/>
        </p:nvSpPr>
        <p:spPr>
          <a:xfrm>
            <a:off x="6844125" y="6498154"/>
            <a:ext cx="5212080" cy="462111"/>
          </a:xfrm>
          <a:prstGeom prst="parallelogram">
            <a:avLst>
              <a:gd name="adj" fmla="val 131416"/>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 name="Google Shape;12;p1"/>
          <p:cNvSpPr/>
          <p:nvPr/>
        </p:nvSpPr>
        <p:spPr>
          <a:xfrm>
            <a:off x="8506126" y="6427252"/>
            <a:ext cx="5212080" cy="462111"/>
          </a:xfrm>
          <a:prstGeom prst="parallelogram">
            <a:avLst>
              <a:gd name="adj" fmla="val 131416"/>
            </a:avLst>
          </a:prstGeom>
          <a:solidFill>
            <a:srgbClr val="0444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3" name="Google Shape;13;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 name="Google Shape;15;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 name="Google Shape;16;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 name="Google Shape;1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1"/>
          <p:cNvSpPr/>
          <p:nvPr/>
        </p:nvSpPr>
        <p:spPr>
          <a:xfrm>
            <a:off x="0" y="6684350"/>
            <a:ext cx="12192000" cy="173650"/>
          </a:xfrm>
          <a:prstGeom prst="rect">
            <a:avLst/>
          </a:prstGeom>
          <a:solidFill>
            <a:srgbClr val="0444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 name="Google Shape;19;p1"/>
          <p:cNvSpPr txBox="1"/>
          <p:nvPr/>
        </p:nvSpPr>
        <p:spPr>
          <a:xfrm>
            <a:off x="10093293" y="6572181"/>
            <a:ext cx="203774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Quattrocento Sans"/>
                <a:ea typeface="Quattrocento Sans"/>
                <a:cs typeface="Quattrocento Sans"/>
                <a:sym typeface="Quattrocento Sans"/>
              </a:rPr>
              <a:t>ALL RIGHTS RESERVED 2020</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0"/>
          <p:cNvSpPr txBox="1">
            <a:spLocks noGrp="1"/>
          </p:cNvSpPr>
          <p:nvPr>
            <p:ph type="ctrTitle"/>
          </p:nvPr>
        </p:nvSpPr>
        <p:spPr>
          <a:xfrm>
            <a:off x="2139473" y="1649806"/>
            <a:ext cx="8103704"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entury Gothic"/>
              <a:buNone/>
            </a:pPr>
            <a:r>
              <a:rPr lang="en-US" dirty="0"/>
              <a:t>ENHANCED ENTITY RELATIONSHIP MODEL</a:t>
            </a:r>
            <a:br>
              <a:rPr lang="en-US" dirty="0"/>
            </a:br>
            <a:r>
              <a:rPr lang="en-US" dirty="0"/>
              <a:t>[EER MODEL]</a:t>
            </a:r>
            <a:endParaRPr dirty="0"/>
          </a:p>
        </p:txBody>
      </p:sp>
      <p:sp>
        <p:nvSpPr>
          <p:cNvPr id="132" name="Google Shape;132;p10"/>
          <p:cNvSpPr txBox="1">
            <a:spLocks noGrp="1"/>
          </p:cNvSpPr>
          <p:nvPr>
            <p:ph type="subTitle" idx="1"/>
          </p:nvPr>
        </p:nvSpPr>
        <p:spPr>
          <a:xfrm>
            <a:off x="2139473" y="6129643"/>
            <a:ext cx="7321826" cy="64708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Clr>
                <a:srgbClr val="FFC000"/>
              </a:buClr>
              <a:buSzPct val="100000"/>
              <a:buNone/>
            </a:pPr>
            <a:r>
              <a:rPr lang="en-US"/>
              <a:t>CRIS NIEL BALOLOY</a:t>
            </a:r>
            <a:endParaRPr/>
          </a:p>
          <a:p>
            <a:pPr marL="0" lvl="0" indent="0" algn="l" rtl="0">
              <a:lnSpc>
                <a:spcPct val="100000"/>
              </a:lnSpc>
              <a:spcBef>
                <a:spcPts val="0"/>
              </a:spcBef>
              <a:spcAft>
                <a:spcPts val="0"/>
              </a:spcAft>
              <a:buClr>
                <a:srgbClr val="FFC000"/>
              </a:buClr>
              <a:buSzPct val="100000"/>
              <a:buNone/>
            </a:pPr>
            <a:r>
              <a:rPr lang="en-US" b="0"/>
              <a:t>COURSE INSTRUCTOR</a:t>
            </a:r>
            <a:endParaRPr/>
          </a:p>
        </p:txBody>
      </p:sp>
      <p:sp>
        <p:nvSpPr>
          <p:cNvPr id="133" name="Google Shape;133;p10"/>
          <p:cNvSpPr txBox="1">
            <a:spLocks noGrp="1"/>
          </p:cNvSpPr>
          <p:nvPr>
            <p:ph type="body" idx="2"/>
          </p:nvPr>
        </p:nvSpPr>
        <p:spPr>
          <a:xfrm>
            <a:off x="2139473" y="5803721"/>
            <a:ext cx="6286500" cy="2825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None/>
            </a:pPr>
            <a:r>
              <a:rPr lang="en-US" sz="1800"/>
              <a:t>INFORMATION MANAGEMENT</a:t>
            </a:r>
            <a:endParaRPr/>
          </a:p>
        </p:txBody>
      </p:sp>
      <p:pic>
        <p:nvPicPr>
          <p:cNvPr id="134" name="Google Shape;134;p10"/>
          <p:cNvPicPr preferRelativeResize="0"/>
          <p:nvPr/>
        </p:nvPicPr>
        <p:blipFill rotWithShape="1">
          <a:blip r:embed="rId3">
            <a:alphaModFix/>
          </a:blip>
          <a:srcRect l="10326" t="9630" r="9377" b="10071"/>
          <a:stretch/>
        </p:blipFill>
        <p:spPr>
          <a:xfrm>
            <a:off x="8586758" y="4605187"/>
            <a:ext cx="2072640" cy="2072640"/>
          </a:xfrm>
          <a:prstGeom prst="flowChartConnector">
            <a:avLst/>
          </a:prstGeom>
          <a:noFill/>
          <a:ln w="76200" cap="flat" cmpd="sng">
            <a:solidFill>
              <a:srgbClr val="044458"/>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b="0" dirty="0">
                <a:solidFill>
                  <a:srgbClr val="D1D5DB"/>
                </a:solidFill>
                <a:latin typeface="Söhne"/>
              </a:rPr>
              <a:t>EER CONCEPT</a:t>
            </a:r>
            <a:br>
              <a:rPr lang="en-US" b="0" dirty="0">
                <a:solidFill>
                  <a:srgbClr val="D1D5DB"/>
                </a:solidFill>
                <a:latin typeface="Söhne"/>
              </a:rPr>
            </a:br>
            <a:r>
              <a:rPr lang="en-US" b="0" dirty="0">
                <a:solidFill>
                  <a:srgbClr val="D1D5DB"/>
                </a:solidFill>
                <a:latin typeface="Söhne"/>
              </a:rPr>
              <a:t>[</a:t>
            </a:r>
            <a:r>
              <a:rPr lang="en-US" b="0" dirty="0">
                <a:solidFill>
                  <a:schemeClr val="accent6">
                    <a:lumMod val="60000"/>
                    <a:lumOff val="40000"/>
                  </a:schemeClr>
                </a:solidFill>
                <a:latin typeface="Söhne"/>
              </a:rPr>
              <a:t>SUBTYPES AND SUPERTYPES</a:t>
            </a:r>
            <a:r>
              <a:rPr lang="en-US" b="0" dirty="0">
                <a:solidFill>
                  <a:srgbClr val="D1D5DB"/>
                </a:solidFill>
                <a:latin typeface="Söhne"/>
              </a:rPr>
              <a:t>]</a:t>
            </a:r>
            <a:endParaRPr dirty="0"/>
          </a:p>
        </p:txBody>
      </p:sp>
      <p:sp>
        <p:nvSpPr>
          <p:cNvPr id="159" name="Google Shape;159;p1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p>
        </p:txBody>
      </p:sp>
      <p:sp>
        <p:nvSpPr>
          <p:cNvPr id="160" name="Google Shape;160;p1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a:t>Module 1: Unit 2</a:t>
            </a:r>
            <a:endParaRPr/>
          </a:p>
        </p:txBody>
      </p:sp>
      <p:sp>
        <p:nvSpPr>
          <p:cNvPr id="161" name="Google Shape;161;p1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extLst>
      <p:ext uri="{BB962C8B-B14F-4D97-AF65-F5344CB8AC3E}">
        <p14:creationId xmlns:p14="http://schemas.microsoft.com/office/powerpoint/2010/main" val="22151396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587477" y="1430294"/>
            <a:ext cx="10110019" cy="3293209"/>
          </a:xfrm>
          <a:prstGeom prst="rect">
            <a:avLst/>
          </a:prstGeom>
          <a:noFill/>
        </p:spPr>
        <p:txBody>
          <a:bodyPr wrap="square">
            <a:spAutoFit/>
          </a:bodyPr>
          <a:lstStyle/>
          <a:p>
            <a:r>
              <a:rPr lang="en-US" sz="2400" b="1" dirty="0"/>
              <a:t>Supertype and Subtype</a:t>
            </a:r>
          </a:p>
          <a:p>
            <a:endParaRPr lang="en-US" sz="2400" b="1" dirty="0"/>
          </a:p>
          <a:p>
            <a:r>
              <a:rPr lang="en-US" sz="2000" b="1" dirty="0"/>
              <a:t>Supertype</a:t>
            </a:r>
            <a:r>
              <a:rPr lang="en-US" sz="2000" dirty="0"/>
              <a:t> - an entity type that relates to one or more subtypes.</a:t>
            </a:r>
          </a:p>
          <a:p>
            <a:endParaRPr lang="en-US" sz="2000" dirty="0"/>
          </a:p>
          <a:p>
            <a:r>
              <a:rPr lang="en-US" sz="2000" b="1" dirty="0"/>
              <a:t>Subtype</a:t>
            </a:r>
            <a:r>
              <a:rPr lang="en-US" sz="2000" dirty="0"/>
              <a:t> - a subgroup of entities with unique attributes.</a:t>
            </a:r>
          </a:p>
          <a:p>
            <a:endParaRPr lang="en-US" sz="2000" dirty="0"/>
          </a:p>
          <a:p>
            <a:r>
              <a:rPr lang="en-US" sz="2000" b="1" dirty="0"/>
              <a:t>Inheritance</a:t>
            </a:r>
            <a:r>
              <a:rPr lang="en-US" sz="2000" dirty="0"/>
              <a:t> - the concept that subtype entities inherit the values of all supertype attributes.</a:t>
            </a:r>
          </a:p>
          <a:p>
            <a:endParaRPr lang="en-US" sz="2000" dirty="0"/>
          </a:p>
          <a:p>
            <a:endParaRPr lang="en-US" sz="2000" dirty="0"/>
          </a:p>
        </p:txBody>
      </p:sp>
    </p:spTree>
    <p:extLst>
      <p:ext uri="{BB962C8B-B14F-4D97-AF65-F5344CB8AC3E}">
        <p14:creationId xmlns:p14="http://schemas.microsoft.com/office/powerpoint/2010/main" val="19651893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4" name="Picture 3">
            <a:extLst>
              <a:ext uri="{FF2B5EF4-FFF2-40B4-BE49-F238E27FC236}">
                <a16:creationId xmlns:a16="http://schemas.microsoft.com/office/drawing/2014/main" id="{398A2AF0-CC78-F2C4-D6B8-520E82EF68C9}"/>
              </a:ext>
            </a:extLst>
          </p:cNvPr>
          <p:cNvPicPr>
            <a:picLocks noChangeAspect="1"/>
          </p:cNvPicPr>
          <p:nvPr/>
        </p:nvPicPr>
        <p:blipFill>
          <a:blip r:embed="rId3"/>
          <a:stretch>
            <a:fillRect/>
          </a:stretch>
        </p:blipFill>
        <p:spPr>
          <a:xfrm>
            <a:off x="3260571" y="736752"/>
            <a:ext cx="5165673" cy="5791327"/>
          </a:xfrm>
          <a:prstGeom prst="rect">
            <a:avLst/>
          </a:prstGeom>
        </p:spPr>
      </p:pic>
      <p:sp>
        <p:nvSpPr>
          <p:cNvPr id="2" name="TextBox 1">
            <a:extLst>
              <a:ext uri="{FF2B5EF4-FFF2-40B4-BE49-F238E27FC236}">
                <a16:creationId xmlns:a16="http://schemas.microsoft.com/office/drawing/2014/main" id="{40E99969-143A-FC5D-BED0-70EE595B2246}"/>
              </a:ext>
            </a:extLst>
          </p:cNvPr>
          <p:cNvSpPr txBox="1"/>
          <p:nvPr/>
        </p:nvSpPr>
        <p:spPr>
          <a:xfrm>
            <a:off x="6617108" y="1659694"/>
            <a:ext cx="1809136" cy="1015663"/>
          </a:xfrm>
          <a:prstGeom prst="rect">
            <a:avLst/>
          </a:prstGeom>
          <a:noFill/>
        </p:spPr>
        <p:txBody>
          <a:bodyPr wrap="square" rtlCol="0">
            <a:spAutoFit/>
          </a:bodyPr>
          <a:lstStyle/>
          <a:p>
            <a:r>
              <a:rPr lang="en-US" sz="2000" b="1" dirty="0">
                <a:solidFill>
                  <a:schemeClr val="bg1"/>
                </a:solidFill>
              </a:rPr>
              <a:t>Entities with common Attributes</a:t>
            </a:r>
          </a:p>
        </p:txBody>
      </p:sp>
      <p:sp>
        <p:nvSpPr>
          <p:cNvPr id="5" name="TextBox 4">
            <a:extLst>
              <a:ext uri="{FF2B5EF4-FFF2-40B4-BE49-F238E27FC236}">
                <a16:creationId xmlns:a16="http://schemas.microsoft.com/office/drawing/2014/main" id="{7CA1B2CB-334F-66B7-C6D2-62D94E2C8A5F}"/>
              </a:ext>
            </a:extLst>
          </p:cNvPr>
          <p:cNvSpPr txBox="1"/>
          <p:nvPr/>
        </p:nvSpPr>
        <p:spPr>
          <a:xfrm>
            <a:off x="5412656" y="4534781"/>
            <a:ext cx="2408903" cy="523220"/>
          </a:xfrm>
          <a:prstGeom prst="rect">
            <a:avLst/>
          </a:prstGeom>
          <a:noFill/>
        </p:spPr>
        <p:txBody>
          <a:bodyPr wrap="square" rtlCol="0">
            <a:spAutoFit/>
          </a:bodyPr>
          <a:lstStyle/>
          <a:p>
            <a:r>
              <a:rPr lang="en-US" sz="2800" b="1" dirty="0">
                <a:solidFill>
                  <a:schemeClr val="bg1"/>
                </a:solidFill>
              </a:rPr>
              <a:t>SUPERTYPE</a:t>
            </a:r>
          </a:p>
        </p:txBody>
      </p:sp>
    </p:spTree>
    <p:extLst>
      <p:ext uri="{BB962C8B-B14F-4D97-AF65-F5344CB8AC3E}">
        <p14:creationId xmlns:p14="http://schemas.microsoft.com/office/powerpoint/2010/main" val="2103838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666135" y="872437"/>
            <a:ext cx="10110019" cy="707886"/>
          </a:xfrm>
          <a:prstGeom prst="rect">
            <a:avLst/>
          </a:prstGeom>
          <a:noFill/>
        </p:spPr>
        <p:txBody>
          <a:bodyPr wrap="square">
            <a:spAutoFit/>
          </a:bodyPr>
          <a:lstStyle/>
          <a:p>
            <a:r>
              <a:rPr lang="en-US" sz="2000" dirty="0"/>
              <a:t>BASIC NOTATION FOR SUPERTYPE AND SUBTYPE NOTATION</a:t>
            </a:r>
          </a:p>
          <a:p>
            <a:endParaRPr lang="en-US" sz="2000" dirty="0"/>
          </a:p>
        </p:txBody>
      </p:sp>
      <p:pic>
        <p:nvPicPr>
          <p:cNvPr id="5" name="Picture 4">
            <a:extLst>
              <a:ext uri="{FF2B5EF4-FFF2-40B4-BE49-F238E27FC236}">
                <a16:creationId xmlns:a16="http://schemas.microsoft.com/office/drawing/2014/main" id="{4229814C-51D1-D620-B78C-48BC52AF82EA}"/>
              </a:ext>
            </a:extLst>
          </p:cNvPr>
          <p:cNvPicPr>
            <a:picLocks noChangeAspect="1"/>
          </p:cNvPicPr>
          <p:nvPr/>
        </p:nvPicPr>
        <p:blipFill>
          <a:blip r:embed="rId3"/>
          <a:stretch>
            <a:fillRect/>
          </a:stretch>
        </p:blipFill>
        <p:spPr>
          <a:xfrm>
            <a:off x="268646" y="1226380"/>
            <a:ext cx="6904704" cy="4955288"/>
          </a:xfrm>
          <a:prstGeom prst="rect">
            <a:avLst/>
          </a:prstGeom>
        </p:spPr>
      </p:pic>
      <p:sp>
        <p:nvSpPr>
          <p:cNvPr id="6" name="TextBox 5">
            <a:extLst>
              <a:ext uri="{FF2B5EF4-FFF2-40B4-BE49-F238E27FC236}">
                <a16:creationId xmlns:a16="http://schemas.microsoft.com/office/drawing/2014/main" id="{6D3FF81E-9E43-68F1-2986-A4AC58D10645}"/>
              </a:ext>
            </a:extLst>
          </p:cNvPr>
          <p:cNvSpPr txBox="1"/>
          <p:nvPr/>
        </p:nvSpPr>
        <p:spPr>
          <a:xfrm>
            <a:off x="7261840" y="4805152"/>
            <a:ext cx="4173076" cy="1384995"/>
          </a:xfrm>
          <a:prstGeom prst="rect">
            <a:avLst/>
          </a:prstGeom>
          <a:noFill/>
        </p:spPr>
        <p:txBody>
          <a:bodyPr wrap="square" rtlCol="0">
            <a:spAutoFit/>
          </a:bodyPr>
          <a:lstStyle/>
          <a:p>
            <a:r>
              <a:rPr lang="en-US" i="1" dirty="0">
                <a:effectLst/>
              </a:rPr>
              <a:t>Chapter 3 the enhanced E-R model - </a:t>
            </a:r>
            <a:r>
              <a:rPr lang="en-US" i="1" dirty="0" err="1">
                <a:effectLst/>
              </a:rPr>
              <a:t>villanova</a:t>
            </a:r>
            <a:r>
              <a:rPr lang="en-US" i="1" dirty="0">
                <a:effectLst/>
              </a:rPr>
              <a:t> university</a:t>
            </a:r>
            <a:r>
              <a:rPr lang="en-US" dirty="0">
                <a:effectLst/>
              </a:rPr>
              <a:t>. Available at: http://www.csc.villanova.edu/~mdamian/Past/databasefa11/notes/ch03-EER-Hand.pdf (Accessed: 26 October 2023). </a:t>
            </a:r>
          </a:p>
          <a:p>
            <a:endParaRPr lang="en-US" dirty="0"/>
          </a:p>
        </p:txBody>
      </p:sp>
    </p:spTree>
    <p:extLst>
      <p:ext uri="{BB962C8B-B14F-4D97-AF65-F5344CB8AC3E}">
        <p14:creationId xmlns:p14="http://schemas.microsoft.com/office/powerpoint/2010/main" val="13755174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3" name="Picture 2">
            <a:extLst>
              <a:ext uri="{FF2B5EF4-FFF2-40B4-BE49-F238E27FC236}">
                <a16:creationId xmlns:a16="http://schemas.microsoft.com/office/drawing/2014/main" id="{73497D2D-9629-BB7C-0DD1-E69193C62FA0}"/>
              </a:ext>
            </a:extLst>
          </p:cNvPr>
          <p:cNvPicPr>
            <a:picLocks noChangeAspect="1"/>
          </p:cNvPicPr>
          <p:nvPr/>
        </p:nvPicPr>
        <p:blipFill>
          <a:blip r:embed="rId3"/>
          <a:stretch>
            <a:fillRect/>
          </a:stretch>
        </p:blipFill>
        <p:spPr>
          <a:xfrm>
            <a:off x="2133600" y="1006656"/>
            <a:ext cx="7711393" cy="5085419"/>
          </a:xfrm>
          <a:prstGeom prst="rect">
            <a:avLst/>
          </a:prstGeom>
        </p:spPr>
      </p:pic>
      <p:sp>
        <p:nvSpPr>
          <p:cNvPr id="5" name="TextBox 4">
            <a:extLst>
              <a:ext uri="{FF2B5EF4-FFF2-40B4-BE49-F238E27FC236}">
                <a16:creationId xmlns:a16="http://schemas.microsoft.com/office/drawing/2014/main" id="{02BFE4B3-F3AB-CF5D-3451-840D9E3ADDD9}"/>
              </a:ext>
            </a:extLst>
          </p:cNvPr>
          <p:cNvSpPr txBox="1"/>
          <p:nvPr/>
        </p:nvSpPr>
        <p:spPr>
          <a:xfrm>
            <a:off x="5515897" y="4751755"/>
            <a:ext cx="2123768" cy="461665"/>
          </a:xfrm>
          <a:prstGeom prst="rect">
            <a:avLst/>
          </a:prstGeom>
          <a:noFill/>
        </p:spPr>
        <p:txBody>
          <a:bodyPr wrap="square" rtlCol="0">
            <a:spAutoFit/>
          </a:bodyPr>
          <a:lstStyle/>
          <a:p>
            <a:r>
              <a:rPr lang="en-US" sz="2400" b="1" dirty="0">
                <a:solidFill>
                  <a:schemeClr val="bg1"/>
                </a:solidFill>
              </a:rPr>
              <a:t>SUPERTYPE</a:t>
            </a:r>
          </a:p>
        </p:txBody>
      </p:sp>
      <p:sp>
        <p:nvSpPr>
          <p:cNvPr id="6" name="TextBox 5">
            <a:extLst>
              <a:ext uri="{FF2B5EF4-FFF2-40B4-BE49-F238E27FC236}">
                <a16:creationId xmlns:a16="http://schemas.microsoft.com/office/drawing/2014/main" id="{3F5A00CA-447D-4EF2-7D1D-2D8199AFE1A7}"/>
              </a:ext>
            </a:extLst>
          </p:cNvPr>
          <p:cNvSpPr txBox="1"/>
          <p:nvPr/>
        </p:nvSpPr>
        <p:spPr>
          <a:xfrm>
            <a:off x="2118032" y="1846679"/>
            <a:ext cx="2123768" cy="461665"/>
          </a:xfrm>
          <a:prstGeom prst="rect">
            <a:avLst/>
          </a:prstGeom>
          <a:noFill/>
        </p:spPr>
        <p:txBody>
          <a:bodyPr wrap="square" rtlCol="0">
            <a:spAutoFit/>
          </a:bodyPr>
          <a:lstStyle/>
          <a:p>
            <a:r>
              <a:rPr lang="en-US" sz="2400" b="1" dirty="0">
                <a:solidFill>
                  <a:schemeClr val="bg1"/>
                </a:solidFill>
              </a:rPr>
              <a:t>SUBTYPE 1</a:t>
            </a:r>
          </a:p>
        </p:txBody>
      </p:sp>
      <p:sp>
        <p:nvSpPr>
          <p:cNvPr id="7" name="TextBox 6">
            <a:extLst>
              <a:ext uri="{FF2B5EF4-FFF2-40B4-BE49-F238E27FC236}">
                <a16:creationId xmlns:a16="http://schemas.microsoft.com/office/drawing/2014/main" id="{151A27E6-866D-3E3A-A00A-B8DB59FB3BA2}"/>
              </a:ext>
            </a:extLst>
          </p:cNvPr>
          <p:cNvSpPr txBox="1"/>
          <p:nvPr/>
        </p:nvSpPr>
        <p:spPr>
          <a:xfrm>
            <a:off x="3510116" y="2648373"/>
            <a:ext cx="2123768" cy="461665"/>
          </a:xfrm>
          <a:prstGeom prst="rect">
            <a:avLst/>
          </a:prstGeom>
          <a:noFill/>
        </p:spPr>
        <p:txBody>
          <a:bodyPr wrap="square" rtlCol="0">
            <a:spAutoFit/>
          </a:bodyPr>
          <a:lstStyle/>
          <a:p>
            <a:r>
              <a:rPr lang="en-US" sz="2400" b="1" dirty="0">
                <a:solidFill>
                  <a:schemeClr val="bg1"/>
                </a:solidFill>
              </a:rPr>
              <a:t>SUBTYPE 2</a:t>
            </a:r>
          </a:p>
        </p:txBody>
      </p:sp>
      <p:sp>
        <p:nvSpPr>
          <p:cNvPr id="8" name="TextBox 7">
            <a:extLst>
              <a:ext uri="{FF2B5EF4-FFF2-40B4-BE49-F238E27FC236}">
                <a16:creationId xmlns:a16="http://schemas.microsoft.com/office/drawing/2014/main" id="{50EF1AC3-CE3F-D7CD-7BCB-2A48401619D0}"/>
              </a:ext>
            </a:extLst>
          </p:cNvPr>
          <p:cNvSpPr txBox="1"/>
          <p:nvPr/>
        </p:nvSpPr>
        <p:spPr>
          <a:xfrm>
            <a:off x="5196349" y="2298786"/>
            <a:ext cx="2123768" cy="461665"/>
          </a:xfrm>
          <a:prstGeom prst="rect">
            <a:avLst/>
          </a:prstGeom>
          <a:noFill/>
        </p:spPr>
        <p:txBody>
          <a:bodyPr wrap="square" rtlCol="0">
            <a:spAutoFit/>
          </a:bodyPr>
          <a:lstStyle/>
          <a:p>
            <a:r>
              <a:rPr lang="en-US" sz="2400" b="1" dirty="0">
                <a:solidFill>
                  <a:schemeClr val="bg1"/>
                </a:solidFill>
              </a:rPr>
              <a:t>SUBTYPE 3</a:t>
            </a:r>
          </a:p>
        </p:txBody>
      </p:sp>
      <p:sp>
        <p:nvSpPr>
          <p:cNvPr id="9" name="TextBox 8">
            <a:extLst>
              <a:ext uri="{FF2B5EF4-FFF2-40B4-BE49-F238E27FC236}">
                <a16:creationId xmlns:a16="http://schemas.microsoft.com/office/drawing/2014/main" id="{E5FA6CC2-EB43-8AF0-0BBF-EBD4691607F4}"/>
              </a:ext>
            </a:extLst>
          </p:cNvPr>
          <p:cNvSpPr txBox="1"/>
          <p:nvPr/>
        </p:nvSpPr>
        <p:spPr>
          <a:xfrm>
            <a:off x="6707051" y="2909874"/>
            <a:ext cx="2123768" cy="461665"/>
          </a:xfrm>
          <a:prstGeom prst="rect">
            <a:avLst/>
          </a:prstGeom>
          <a:noFill/>
        </p:spPr>
        <p:txBody>
          <a:bodyPr wrap="square" rtlCol="0">
            <a:spAutoFit/>
          </a:bodyPr>
          <a:lstStyle/>
          <a:p>
            <a:r>
              <a:rPr lang="en-US" sz="2400" b="1" dirty="0">
                <a:solidFill>
                  <a:schemeClr val="bg1"/>
                </a:solidFill>
              </a:rPr>
              <a:t>SUBTYPE 4</a:t>
            </a:r>
          </a:p>
        </p:txBody>
      </p:sp>
      <p:sp>
        <p:nvSpPr>
          <p:cNvPr id="10" name="TextBox 9">
            <a:extLst>
              <a:ext uri="{FF2B5EF4-FFF2-40B4-BE49-F238E27FC236}">
                <a16:creationId xmlns:a16="http://schemas.microsoft.com/office/drawing/2014/main" id="{480C5544-B0D9-7B62-A459-D484DDD51E03}"/>
              </a:ext>
            </a:extLst>
          </p:cNvPr>
          <p:cNvSpPr txBox="1"/>
          <p:nvPr/>
        </p:nvSpPr>
        <p:spPr>
          <a:xfrm>
            <a:off x="8015604" y="2079474"/>
            <a:ext cx="2123768" cy="461665"/>
          </a:xfrm>
          <a:prstGeom prst="rect">
            <a:avLst/>
          </a:prstGeom>
          <a:noFill/>
        </p:spPr>
        <p:txBody>
          <a:bodyPr wrap="square" rtlCol="0">
            <a:spAutoFit/>
          </a:bodyPr>
          <a:lstStyle/>
          <a:p>
            <a:r>
              <a:rPr lang="en-US" sz="2400" b="1" dirty="0">
                <a:solidFill>
                  <a:schemeClr val="bg1"/>
                </a:solidFill>
              </a:rPr>
              <a:t>SUBTYPE 5</a:t>
            </a:r>
          </a:p>
        </p:txBody>
      </p:sp>
    </p:spTree>
    <p:extLst>
      <p:ext uri="{BB962C8B-B14F-4D97-AF65-F5344CB8AC3E}">
        <p14:creationId xmlns:p14="http://schemas.microsoft.com/office/powerpoint/2010/main" val="31958948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4" name="Picture 3">
            <a:extLst>
              <a:ext uri="{FF2B5EF4-FFF2-40B4-BE49-F238E27FC236}">
                <a16:creationId xmlns:a16="http://schemas.microsoft.com/office/drawing/2014/main" id="{1046CC54-6349-2A49-B0EA-98B16754F715}"/>
              </a:ext>
            </a:extLst>
          </p:cNvPr>
          <p:cNvPicPr>
            <a:picLocks noChangeAspect="1"/>
          </p:cNvPicPr>
          <p:nvPr/>
        </p:nvPicPr>
        <p:blipFill>
          <a:blip r:embed="rId3"/>
          <a:stretch>
            <a:fillRect/>
          </a:stretch>
        </p:blipFill>
        <p:spPr>
          <a:xfrm>
            <a:off x="875978" y="1531162"/>
            <a:ext cx="4580017" cy="4183743"/>
          </a:xfrm>
          <a:prstGeom prst="rect">
            <a:avLst/>
          </a:prstGeom>
        </p:spPr>
      </p:pic>
      <p:sp>
        <p:nvSpPr>
          <p:cNvPr id="8" name="TextBox 7">
            <a:extLst>
              <a:ext uri="{FF2B5EF4-FFF2-40B4-BE49-F238E27FC236}">
                <a16:creationId xmlns:a16="http://schemas.microsoft.com/office/drawing/2014/main" id="{6E34B0FB-230D-41EA-705B-7A2DE076B68D}"/>
              </a:ext>
            </a:extLst>
          </p:cNvPr>
          <p:cNvSpPr txBox="1"/>
          <p:nvPr/>
        </p:nvSpPr>
        <p:spPr>
          <a:xfrm>
            <a:off x="2674374" y="1671484"/>
            <a:ext cx="1927123" cy="1169551"/>
          </a:xfrm>
          <a:prstGeom prst="rect">
            <a:avLst/>
          </a:prstGeom>
          <a:noFill/>
        </p:spPr>
        <p:txBody>
          <a:bodyPr wrap="square" rtlCol="0">
            <a:spAutoFit/>
          </a:bodyPr>
          <a:lstStyle/>
          <a:p>
            <a:r>
              <a:rPr lang="en-US" b="1" dirty="0">
                <a:solidFill>
                  <a:schemeClr val="accent4">
                    <a:lumMod val="40000"/>
                    <a:lumOff val="60000"/>
                  </a:schemeClr>
                </a:solidFill>
              </a:rPr>
              <a:t>Hourly employee</a:t>
            </a:r>
          </a:p>
          <a:p>
            <a:r>
              <a:rPr lang="en-US" b="1" dirty="0">
                <a:solidFill>
                  <a:schemeClr val="bg1"/>
                </a:solidFill>
              </a:rPr>
              <a:t>Employee-ID</a:t>
            </a:r>
          </a:p>
          <a:p>
            <a:r>
              <a:rPr lang="en-US" b="1" dirty="0">
                <a:solidFill>
                  <a:schemeClr val="bg1"/>
                </a:solidFill>
              </a:rPr>
              <a:t>Address</a:t>
            </a:r>
          </a:p>
          <a:p>
            <a:r>
              <a:rPr lang="en-US" b="1" dirty="0">
                <a:solidFill>
                  <a:schemeClr val="bg1"/>
                </a:solidFill>
              </a:rPr>
              <a:t>Date Hired</a:t>
            </a:r>
          </a:p>
          <a:p>
            <a:r>
              <a:rPr lang="en-US" b="1" dirty="0">
                <a:solidFill>
                  <a:schemeClr val="bg1"/>
                </a:solidFill>
              </a:rPr>
              <a:t>Hourly rate</a:t>
            </a:r>
          </a:p>
        </p:txBody>
      </p:sp>
      <p:sp>
        <p:nvSpPr>
          <p:cNvPr id="9" name="TextBox 8">
            <a:extLst>
              <a:ext uri="{FF2B5EF4-FFF2-40B4-BE49-F238E27FC236}">
                <a16:creationId xmlns:a16="http://schemas.microsoft.com/office/drawing/2014/main" id="{E3C53CD4-6E09-3BFC-C318-851E09499E64}"/>
              </a:ext>
            </a:extLst>
          </p:cNvPr>
          <p:cNvSpPr txBox="1"/>
          <p:nvPr/>
        </p:nvSpPr>
        <p:spPr>
          <a:xfrm>
            <a:off x="1003797" y="4016966"/>
            <a:ext cx="2240848" cy="1600438"/>
          </a:xfrm>
          <a:prstGeom prst="rect">
            <a:avLst/>
          </a:prstGeom>
          <a:noFill/>
        </p:spPr>
        <p:txBody>
          <a:bodyPr wrap="square" rtlCol="0">
            <a:spAutoFit/>
          </a:bodyPr>
          <a:lstStyle/>
          <a:p>
            <a:r>
              <a:rPr lang="en-US" b="1" dirty="0">
                <a:solidFill>
                  <a:schemeClr val="accent4">
                    <a:lumMod val="40000"/>
                    <a:lumOff val="60000"/>
                  </a:schemeClr>
                </a:solidFill>
              </a:rPr>
              <a:t>Salaried employee</a:t>
            </a:r>
          </a:p>
          <a:p>
            <a:r>
              <a:rPr lang="en-US" b="1" dirty="0">
                <a:solidFill>
                  <a:schemeClr val="bg1"/>
                </a:solidFill>
              </a:rPr>
              <a:t>Employee-ID</a:t>
            </a:r>
          </a:p>
          <a:p>
            <a:r>
              <a:rPr lang="en-US" b="1" dirty="0">
                <a:solidFill>
                  <a:schemeClr val="bg1"/>
                </a:solidFill>
              </a:rPr>
              <a:t>Address</a:t>
            </a:r>
          </a:p>
          <a:p>
            <a:r>
              <a:rPr lang="en-US" b="1" dirty="0">
                <a:solidFill>
                  <a:schemeClr val="bg1"/>
                </a:solidFill>
              </a:rPr>
              <a:t>Date Hired</a:t>
            </a:r>
            <a:br>
              <a:rPr lang="en-US" b="1" dirty="0">
                <a:solidFill>
                  <a:schemeClr val="bg1"/>
                </a:solidFill>
              </a:rPr>
            </a:br>
            <a:r>
              <a:rPr lang="en-US" b="1" dirty="0">
                <a:solidFill>
                  <a:schemeClr val="bg1"/>
                </a:solidFill>
              </a:rPr>
              <a:t>monthly / annual rate</a:t>
            </a:r>
          </a:p>
          <a:p>
            <a:r>
              <a:rPr lang="en-US" b="1" dirty="0">
                <a:solidFill>
                  <a:schemeClr val="bg1"/>
                </a:solidFill>
              </a:rPr>
              <a:t>Stock Option</a:t>
            </a:r>
          </a:p>
          <a:p>
            <a:endParaRPr lang="en-US" b="1" dirty="0">
              <a:solidFill>
                <a:schemeClr val="bg1"/>
              </a:solidFill>
            </a:endParaRPr>
          </a:p>
        </p:txBody>
      </p:sp>
      <p:sp>
        <p:nvSpPr>
          <p:cNvPr id="10" name="TextBox 9">
            <a:extLst>
              <a:ext uri="{FF2B5EF4-FFF2-40B4-BE49-F238E27FC236}">
                <a16:creationId xmlns:a16="http://schemas.microsoft.com/office/drawing/2014/main" id="{C1858D1A-7E04-4FE7-41A1-96D271D718B2}"/>
              </a:ext>
            </a:extLst>
          </p:cNvPr>
          <p:cNvSpPr txBox="1"/>
          <p:nvPr/>
        </p:nvSpPr>
        <p:spPr>
          <a:xfrm>
            <a:off x="3528872" y="3878467"/>
            <a:ext cx="2439309" cy="1384995"/>
          </a:xfrm>
          <a:prstGeom prst="rect">
            <a:avLst/>
          </a:prstGeom>
          <a:noFill/>
        </p:spPr>
        <p:txBody>
          <a:bodyPr wrap="square" rtlCol="0">
            <a:spAutoFit/>
          </a:bodyPr>
          <a:lstStyle/>
          <a:p>
            <a:r>
              <a:rPr lang="en-US" b="1" dirty="0">
                <a:solidFill>
                  <a:schemeClr val="accent4">
                    <a:lumMod val="40000"/>
                    <a:lumOff val="60000"/>
                  </a:schemeClr>
                </a:solidFill>
              </a:rPr>
              <a:t>Consultant employee</a:t>
            </a:r>
          </a:p>
          <a:p>
            <a:r>
              <a:rPr lang="en-US" b="1" dirty="0">
                <a:solidFill>
                  <a:schemeClr val="bg1"/>
                </a:solidFill>
              </a:rPr>
              <a:t>Employee-ID</a:t>
            </a:r>
          </a:p>
          <a:p>
            <a:r>
              <a:rPr lang="en-US" b="1" dirty="0">
                <a:solidFill>
                  <a:schemeClr val="bg1"/>
                </a:solidFill>
              </a:rPr>
              <a:t>Address</a:t>
            </a:r>
          </a:p>
          <a:p>
            <a:r>
              <a:rPr lang="en-US" b="1" dirty="0">
                <a:solidFill>
                  <a:schemeClr val="bg1"/>
                </a:solidFill>
              </a:rPr>
              <a:t>Date Hired</a:t>
            </a:r>
            <a:br>
              <a:rPr lang="en-US" b="1" dirty="0">
                <a:solidFill>
                  <a:schemeClr val="bg1"/>
                </a:solidFill>
              </a:rPr>
            </a:br>
            <a:r>
              <a:rPr lang="en-US" b="1" dirty="0">
                <a:solidFill>
                  <a:schemeClr val="bg1"/>
                </a:solidFill>
              </a:rPr>
              <a:t>Contract number</a:t>
            </a:r>
          </a:p>
          <a:p>
            <a:r>
              <a:rPr lang="en-US" b="1" dirty="0">
                <a:solidFill>
                  <a:schemeClr val="bg1"/>
                </a:solidFill>
              </a:rPr>
              <a:t>Billing Rate</a:t>
            </a:r>
          </a:p>
        </p:txBody>
      </p:sp>
      <p:sp>
        <p:nvSpPr>
          <p:cNvPr id="11" name="Rectangle 10">
            <a:extLst>
              <a:ext uri="{FF2B5EF4-FFF2-40B4-BE49-F238E27FC236}">
                <a16:creationId xmlns:a16="http://schemas.microsoft.com/office/drawing/2014/main" id="{E94DEE2B-D80F-8371-BDB3-50D2C552C922}"/>
              </a:ext>
            </a:extLst>
          </p:cNvPr>
          <p:cNvSpPr/>
          <p:nvPr/>
        </p:nvSpPr>
        <p:spPr>
          <a:xfrm>
            <a:off x="2674373" y="1898446"/>
            <a:ext cx="1406013" cy="6874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54E3D3-66DB-665F-F362-2D0503D51590}"/>
              </a:ext>
            </a:extLst>
          </p:cNvPr>
          <p:cNvSpPr/>
          <p:nvPr/>
        </p:nvSpPr>
        <p:spPr>
          <a:xfrm>
            <a:off x="1003797" y="4257368"/>
            <a:ext cx="1406013" cy="65731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D6A3CC-83FE-B7DA-F541-8164D538D994}"/>
              </a:ext>
            </a:extLst>
          </p:cNvPr>
          <p:cNvSpPr/>
          <p:nvPr/>
        </p:nvSpPr>
        <p:spPr>
          <a:xfrm>
            <a:off x="3489089" y="4134663"/>
            <a:ext cx="1406013" cy="68743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792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666135" y="872437"/>
            <a:ext cx="10110019" cy="707886"/>
          </a:xfrm>
          <a:prstGeom prst="rect">
            <a:avLst/>
          </a:prstGeom>
          <a:noFill/>
        </p:spPr>
        <p:txBody>
          <a:bodyPr wrap="square">
            <a:spAutoFit/>
          </a:bodyPr>
          <a:lstStyle/>
          <a:p>
            <a:r>
              <a:rPr lang="en-US" sz="2000" dirty="0"/>
              <a:t>Sample #1 Employee supertype with three subtypes</a:t>
            </a:r>
          </a:p>
          <a:p>
            <a:endParaRPr lang="en-US" sz="2000" dirty="0"/>
          </a:p>
        </p:txBody>
      </p:sp>
      <p:pic>
        <p:nvPicPr>
          <p:cNvPr id="4" name="Picture 3">
            <a:extLst>
              <a:ext uri="{FF2B5EF4-FFF2-40B4-BE49-F238E27FC236}">
                <a16:creationId xmlns:a16="http://schemas.microsoft.com/office/drawing/2014/main" id="{9D23BAB0-3884-3720-F112-4F6B0A088233}"/>
              </a:ext>
            </a:extLst>
          </p:cNvPr>
          <p:cNvPicPr>
            <a:picLocks noChangeAspect="1"/>
          </p:cNvPicPr>
          <p:nvPr/>
        </p:nvPicPr>
        <p:blipFill>
          <a:blip r:embed="rId3"/>
          <a:stretch>
            <a:fillRect/>
          </a:stretch>
        </p:blipFill>
        <p:spPr>
          <a:xfrm>
            <a:off x="155575" y="1344368"/>
            <a:ext cx="7414722" cy="4830291"/>
          </a:xfrm>
          <a:prstGeom prst="rect">
            <a:avLst/>
          </a:prstGeom>
        </p:spPr>
      </p:pic>
      <p:sp>
        <p:nvSpPr>
          <p:cNvPr id="7" name="TextBox 6">
            <a:extLst>
              <a:ext uri="{FF2B5EF4-FFF2-40B4-BE49-F238E27FC236}">
                <a16:creationId xmlns:a16="http://schemas.microsoft.com/office/drawing/2014/main" id="{A66FF846-65E0-F775-A3DC-EE67F4913EA1}"/>
              </a:ext>
            </a:extLst>
          </p:cNvPr>
          <p:cNvSpPr txBox="1"/>
          <p:nvPr/>
        </p:nvSpPr>
        <p:spPr>
          <a:xfrm>
            <a:off x="7163517" y="4913307"/>
            <a:ext cx="4173076" cy="1384995"/>
          </a:xfrm>
          <a:prstGeom prst="rect">
            <a:avLst/>
          </a:prstGeom>
          <a:noFill/>
        </p:spPr>
        <p:txBody>
          <a:bodyPr wrap="square" rtlCol="0">
            <a:spAutoFit/>
          </a:bodyPr>
          <a:lstStyle/>
          <a:p>
            <a:r>
              <a:rPr lang="en-US" i="1" dirty="0">
                <a:effectLst/>
              </a:rPr>
              <a:t>Chapter 3 the enhanced E-R model - </a:t>
            </a:r>
            <a:r>
              <a:rPr lang="en-US" i="1" dirty="0" err="1">
                <a:effectLst/>
              </a:rPr>
              <a:t>villanova</a:t>
            </a:r>
            <a:r>
              <a:rPr lang="en-US" i="1" dirty="0">
                <a:effectLst/>
              </a:rPr>
              <a:t> university</a:t>
            </a:r>
            <a:r>
              <a:rPr lang="en-US" dirty="0">
                <a:effectLst/>
              </a:rPr>
              <a:t>. Available at: http://www.csc.villanova.edu/~mdamian/Past/databasefa11/notes/ch03-EER-Hand.pdf (Accessed: 26 October 2023). </a:t>
            </a:r>
          </a:p>
          <a:p>
            <a:endParaRPr lang="en-US" dirty="0"/>
          </a:p>
        </p:txBody>
      </p:sp>
    </p:spTree>
    <p:extLst>
      <p:ext uri="{BB962C8B-B14F-4D97-AF65-F5344CB8AC3E}">
        <p14:creationId xmlns:p14="http://schemas.microsoft.com/office/powerpoint/2010/main" val="16020043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2" name="TextBox 1">
            <a:extLst>
              <a:ext uri="{FF2B5EF4-FFF2-40B4-BE49-F238E27FC236}">
                <a16:creationId xmlns:a16="http://schemas.microsoft.com/office/drawing/2014/main" id="{2AA0C477-0D53-339B-57B0-6FD783508582}"/>
              </a:ext>
            </a:extLst>
          </p:cNvPr>
          <p:cNvSpPr txBox="1"/>
          <p:nvPr/>
        </p:nvSpPr>
        <p:spPr>
          <a:xfrm>
            <a:off x="589935" y="884903"/>
            <a:ext cx="5506065" cy="307777"/>
          </a:xfrm>
          <a:prstGeom prst="rect">
            <a:avLst/>
          </a:prstGeom>
          <a:noFill/>
        </p:spPr>
        <p:txBody>
          <a:bodyPr wrap="square" rtlCol="0">
            <a:spAutoFit/>
          </a:bodyPr>
          <a:lstStyle/>
          <a:p>
            <a:r>
              <a:rPr lang="en-US" dirty="0"/>
              <a:t>Sample Business Rule:</a:t>
            </a:r>
          </a:p>
        </p:txBody>
      </p:sp>
      <p:sp>
        <p:nvSpPr>
          <p:cNvPr id="8" name="TextBox 7">
            <a:extLst>
              <a:ext uri="{FF2B5EF4-FFF2-40B4-BE49-F238E27FC236}">
                <a16:creationId xmlns:a16="http://schemas.microsoft.com/office/drawing/2014/main" id="{7A60303A-024A-F80F-D023-059ECE4534D8}"/>
              </a:ext>
            </a:extLst>
          </p:cNvPr>
          <p:cNvSpPr txBox="1"/>
          <p:nvPr/>
        </p:nvSpPr>
        <p:spPr>
          <a:xfrm>
            <a:off x="3274143" y="1539001"/>
            <a:ext cx="7551174" cy="2523768"/>
          </a:xfrm>
          <a:prstGeom prst="rect">
            <a:avLst/>
          </a:prstGeom>
          <a:noFill/>
        </p:spPr>
        <p:txBody>
          <a:bodyPr wrap="square" rtlCol="0">
            <a:spAutoFit/>
          </a:bodyPr>
          <a:lstStyle/>
          <a:p>
            <a:pPr algn="just"/>
            <a:r>
              <a:rPr lang="en-US" sz="1800" dirty="0"/>
              <a:t>A Physician has an attribute of </a:t>
            </a:r>
            <a:r>
              <a:rPr lang="en-US" sz="1800" b="1" dirty="0"/>
              <a:t>Physician ID , </a:t>
            </a:r>
            <a:r>
              <a:rPr lang="en-US" sz="1800" dirty="0"/>
              <a:t>A physician must be capable of taking care of many Patient in a Hospital. A </a:t>
            </a:r>
            <a:r>
              <a:rPr lang="en-US" sz="1800" b="1" dirty="0"/>
              <a:t>Patient </a:t>
            </a:r>
            <a:r>
              <a:rPr lang="en-US" sz="1800" dirty="0"/>
              <a:t>belongs to different category. Outpatient that has an attribute of patient name , Admit date and checkback date. A resident patient that has an attribute of patient name , Admit date and date discharge</a:t>
            </a:r>
          </a:p>
          <a:p>
            <a:pPr algn="just"/>
            <a:r>
              <a:rPr lang="en-US" sz="1800" dirty="0"/>
              <a:t>Every patient classified as a resident patient must be assigned to a hospital bed, and each bed may only be occupied by a single patient.. </a:t>
            </a:r>
          </a:p>
          <a:p>
            <a:pPr algn="just"/>
            <a:r>
              <a:rPr lang="en-US" sz="1800" dirty="0"/>
              <a:t>Bed has an attribute of Bed ID;</a:t>
            </a:r>
          </a:p>
          <a:p>
            <a:r>
              <a:rPr lang="en-US" dirty="0"/>
              <a:t> </a:t>
            </a:r>
            <a:r>
              <a:rPr lang="en-US" b="1" dirty="0"/>
              <a:t> </a:t>
            </a:r>
          </a:p>
        </p:txBody>
      </p:sp>
      <p:pic>
        <p:nvPicPr>
          <p:cNvPr id="10" name="Picture 9">
            <a:extLst>
              <a:ext uri="{FF2B5EF4-FFF2-40B4-BE49-F238E27FC236}">
                <a16:creationId xmlns:a16="http://schemas.microsoft.com/office/drawing/2014/main" id="{870C7F22-B20C-0695-1EA4-ADE9F9C78171}"/>
              </a:ext>
            </a:extLst>
          </p:cNvPr>
          <p:cNvPicPr>
            <a:picLocks noChangeAspect="1"/>
          </p:cNvPicPr>
          <p:nvPr/>
        </p:nvPicPr>
        <p:blipFill>
          <a:blip r:embed="rId3"/>
          <a:stretch>
            <a:fillRect/>
          </a:stretch>
        </p:blipFill>
        <p:spPr>
          <a:xfrm>
            <a:off x="460375" y="1539000"/>
            <a:ext cx="2775165" cy="2865851"/>
          </a:xfrm>
          <a:prstGeom prst="rect">
            <a:avLst/>
          </a:prstGeom>
        </p:spPr>
      </p:pic>
    </p:spTree>
    <p:extLst>
      <p:ext uri="{BB962C8B-B14F-4D97-AF65-F5344CB8AC3E}">
        <p14:creationId xmlns:p14="http://schemas.microsoft.com/office/powerpoint/2010/main" val="11078054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mj-lt"/>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j-lt"/>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mj-lt"/>
                <a:ea typeface="Century Gothic"/>
                <a:cs typeface="Century Gothic"/>
                <a:sym typeface="Century Gothic"/>
              </a:rPr>
              <a:t>UNIT 1: Module 2</a:t>
            </a:r>
            <a:endParaRPr sz="1800" b="1" i="0" u="none" strike="noStrike" cap="none">
              <a:solidFill>
                <a:srgbClr val="044458"/>
              </a:solidFill>
              <a:latin typeface="+mj-lt"/>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latin typeface="+mj-lt"/>
              </a:rPr>
              <a:t>Information Management</a:t>
            </a:r>
            <a:endParaRPr>
              <a:latin typeface="+mj-lt"/>
            </a:endParaRPr>
          </a:p>
        </p:txBody>
      </p:sp>
      <p:pic>
        <p:nvPicPr>
          <p:cNvPr id="5" name="Picture 4">
            <a:extLst>
              <a:ext uri="{FF2B5EF4-FFF2-40B4-BE49-F238E27FC236}">
                <a16:creationId xmlns:a16="http://schemas.microsoft.com/office/drawing/2014/main" id="{E534CFDC-C88E-19C0-D63D-2380F88D0118}"/>
              </a:ext>
            </a:extLst>
          </p:cNvPr>
          <p:cNvPicPr>
            <a:picLocks noChangeAspect="1"/>
          </p:cNvPicPr>
          <p:nvPr/>
        </p:nvPicPr>
        <p:blipFill>
          <a:blip r:embed="rId3"/>
          <a:stretch>
            <a:fillRect/>
          </a:stretch>
        </p:blipFill>
        <p:spPr>
          <a:xfrm>
            <a:off x="587478" y="981256"/>
            <a:ext cx="5007078" cy="3776605"/>
          </a:xfrm>
          <a:prstGeom prst="rect">
            <a:avLst/>
          </a:prstGeom>
        </p:spPr>
      </p:pic>
      <p:sp>
        <p:nvSpPr>
          <p:cNvPr id="6" name="TextBox 5">
            <a:extLst>
              <a:ext uri="{FF2B5EF4-FFF2-40B4-BE49-F238E27FC236}">
                <a16:creationId xmlns:a16="http://schemas.microsoft.com/office/drawing/2014/main" id="{5903601C-0D48-01A2-4125-11E4F983FF69}"/>
              </a:ext>
            </a:extLst>
          </p:cNvPr>
          <p:cNvSpPr txBox="1"/>
          <p:nvPr/>
        </p:nvSpPr>
        <p:spPr>
          <a:xfrm>
            <a:off x="5850194" y="981256"/>
            <a:ext cx="5466736" cy="1169551"/>
          </a:xfrm>
          <a:prstGeom prst="rect">
            <a:avLst/>
          </a:prstGeom>
          <a:noFill/>
        </p:spPr>
        <p:txBody>
          <a:bodyPr wrap="square" rtlCol="0">
            <a:spAutoFit/>
          </a:bodyPr>
          <a:lstStyle/>
          <a:p>
            <a:r>
              <a:rPr lang="en-US" b="1" dirty="0">
                <a:latin typeface="+mj-lt"/>
              </a:rPr>
              <a:t>GENERALIZATION </a:t>
            </a:r>
            <a:r>
              <a:rPr lang="en-US" dirty="0">
                <a:latin typeface="+mj-lt"/>
              </a:rPr>
              <a:t>: The process of defining a more general entity type from a set of more specialized entity types </a:t>
            </a:r>
          </a:p>
          <a:p>
            <a:endParaRPr lang="en-US" dirty="0">
              <a:latin typeface="+mj-lt"/>
            </a:endParaRPr>
          </a:p>
          <a:p>
            <a:r>
              <a:rPr lang="en-US" b="1" dirty="0">
                <a:latin typeface="+mj-lt"/>
              </a:rPr>
              <a:t>SPECIALIZATION: </a:t>
            </a:r>
            <a:r>
              <a:rPr lang="en-US" dirty="0">
                <a:latin typeface="+mj-lt"/>
              </a:rPr>
              <a:t>The process of defining one or more subtypes of the supertype, and forming supertype/subtype relationships</a:t>
            </a:r>
          </a:p>
        </p:txBody>
      </p:sp>
    </p:spTree>
    <p:extLst>
      <p:ext uri="{BB962C8B-B14F-4D97-AF65-F5344CB8AC3E}">
        <p14:creationId xmlns:p14="http://schemas.microsoft.com/office/powerpoint/2010/main" val="7521573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666135" y="872437"/>
            <a:ext cx="10110019" cy="1323439"/>
          </a:xfrm>
          <a:prstGeom prst="rect">
            <a:avLst/>
          </a:prstGeom>
          <a:noFill/>
        </p:spPr>
        <p:txBody>
          <a:bodyPr wrap="square">
            <a:spAutoFit/>
          </a:bodyPr>
          <a:lstStyle/>
          <a:p>
            <a:r>
              <a:rPr lang="en-US" sz="2000" dirty="0"/>
              <a:t>Example of Generalization</a:t>
            </a:r>
          </a:p>
          <a:p>
            <a:endParaRPr lang="en-US" sz="2000" dirty="0"/>
          </a:p>
          <a:p>
            <a:endParaRPr lang="en-US" sz="2000" dirty="0"/>
          </a:p>
          <a:p>
            <a:endParaRPr lang="en-US" sz="2000" dirty="0"/>
          </a:p>
        </p:txBody>
      </p:sp>
      <p:pic>
        <p:nvPicPr>
          <p:cNvPr id="8" name="Picture 7">
            <a:extLst>
              <a:ext uri="{FF2B5EF4-FFF2-40B4-BE49-F238E27FC236}">
                <a16:creationId xmlns:a16="http://schemas.microsoft.com/office/drawing/2014/main" id="{953C71EC-2BE4-BE22-53DD-E929369FF22A}"/>
              </a:ext>
            </a:extLst>
          </p:cNvPr>
          <p:cNvPicPr>
            <a:picLocks noChangeAspect="1"/>
          </p:cNvPicPr>
          <p:nvPr/>
        </p:nvPicPr>
        <p:blipFill>
          <a:blip r:embed="rId3"/>
          <a:stretch>
            <a:fillRect/>
          </a:stretch>
        </p:blipFill>
        <p:spPr>
          <a:xfrm>
            <a:off x="4736129" y="1534156"/>
            <a:ext cx="7164926" cy="4046339"/>
          </a:xfrm>
          <a:prstGeom prst="rect">
            <a:avLst/>
          </a:prstGeom>
        </p:spPr>
      </p:pic>
      <p:pic>
        <p:nvPicPr>
          <p:cNvPr id="4" name="Picture 3">
            <a:extLst>
              <a:ext uri="{FF2B5EF4-FFF2-40B4-BE49-F238E27FC236}">
                <a16:creationId xmlns:a16="http://schemas.microsoft.com/office/drawing/2014/main" id="{B6E5A752-C635-FDDF-BE91-8ADCAE017C1C}"/>
              </a:ext>
            </a:extLst>
          </p:cNvPr>
          <p:cNvPicPr>
            <a:picLocks noChangeAspect="1"/>
          </p:cNvPicPr>
          <p:nvPr/>
        </p:nvPicPr>
        <p:blipFill>
          <a:blip r:embed="rId4"/>
          <a:stretch>
            <a:fillRect/>
          </a:stretch>
        </p:blipFill>
        <p:spPr>
          <a:xfrm>
            <a:off x="666135" y="1534156"/>
            <a:ext cx="4780936" cy="2233271"/>
          </a:xfrm>
          <a:prstGeom prst="rect">
            <a:avLst/>
          </a:prstGeom>
        </p:spPr>
      </p:pic>
    </p:spTree>
    <p:extLst>
      <p:ext uri="{BB962C8B-B14F-4D97-AF65-F5344CB8AC3E}">
        <p14:creationId xmlns:p14="http://schemas.microsoft.com/office/powerpoint/2010/main" val="1170585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1"/>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endParaRPr dirty="0"/>
          </a:p>
        </p:txBody>
      </p:sp>
      <p:sp>
        <p:nvSpPr>
          <p:cNvPr id="141" name="Google Shape;141;p11"/>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dirty="0"/>
              <a:t>Module 1: Unit 3</a:t>
            </a:r>
            <a:endParaRPr dirty="0"/>
          </a:p>
        </p:txBody>
      </p:sp>
      <p:sp>
        <p:nvSpPr>
          <p:cNvPr id="142" name="Google Shape;142;p11"/>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
        <p:nvSpPr>
          <p:cNvPr id="3" name="Title 2">
            <a:extLst>
              <a:ext uri="{FF2B5EF4-FFF2-40B4-BE49-F238E27FC236}">
                <a16:creationId xmlns:a16="http://schemas.microsoft.com/office/drawing/2014/main" id="{D7C2FBAC-927B-CA48-64C9-121C3C46CD82}"/>
              </a:ext>
            </a:extLst>
          </p:cNvPr>
          <p:cNvSpPr>
            <a:spLocks noGrp="1"/>
          </p:cNvSpPr>
          <p:nvPr>
            <p:ph type="title"/>
          </p:nvPr>
        </p:nvSpPr>
        <p:spPr/>
        <p:txBody>
          <a:bodyPr>
            <a:noAutofit/>
          </a:bodyPr>
          <a:lstStyle/>
          <a:p>
            <a:r>
              <a:rPr lang="en-US" sz="2000" dirty="0"/>
              <a:t>The following memes are intended for educational purposes only to convey a much deeper and easier understanding to the student about the topic.</a:t>
            </a:r>
          </a:p>
        </p:txBody>
      </p:sp>
      <p:sp>
        <p:nvSpPr>
          <p:cNvPr id="4" name="TextBox 3">
            <a:extLst>
              <a:ext uri="{FF2B5EF4-FFF2-40B4-BE49-F238E27FC236}">
                <a16:creationId xmlns:a16="http://schemas.microsoft.com/office/drawing/2014/main" id="{CE9E3268-0763-7B16-5EC6-BC92F72C464C}"/>
              </a:ext>
            </a:extLst>
          </p:cNvPr>
          <p:cNvSpPr txBox="1"/>
          <p:nvPr/>
        </p:nvSpPr>
        <p:spPr>
          <a:xfrm>
            <a:off x="4843308" y="2580128"/>
            <a:ext cx="3592769" cy="369332"/>
          </a:xfrm>
          <a:prstGeom prst="rect">
            <a:avLst/>
          </a:prstGeom>
          <a:noFill/>
        </p:spPr>
        <p:txBody>
          <a:bodyPr wrap="square" rtlCol="0">
            <a:spAutoFit/>
          </a:bodyPr>
          <a:lstStyle/>
          <a:p>
            <a:r>
              <a:rPr lang="en-US" sz="1800" b="1" dirty="0">
                <a:solidFill>
                  <a:srgbClr val="FF0000"/>
                </a:solidFill>
              </a:rPr>
              <a:t>DISCLAIMER</a:t>
            </a:r>
          </a:p>
        </p:txBody>
      </p:sp>
    </p:spTree>
    <p:extLst>
      <p:ext uri="{BB962C8B-B14F-4D97-AF65-F5344CB8AC3E}">
        <p14:creationId xmlns:p14="http://schemas.microsoft.com/office/powerpoint/2010/main" val="3514018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666135" y="872437"/>
            <a:ext cx="10110019" cy="1323439"/>
          </a:xfrm>
          <a:prstGeom prst="rect">
            <a:avLst/>
          </a:prstGeom>
          <a:noFill/>
        </p:spPr>
        <p:txBody>
          <a:bodyPr wrap="square">
            <a:spAutoFit/>
          </a:bodyPr>
          <a:lstStyle/>
          <a:p>
            <a:r>
              <a:rPr lang="en-US" sz="2000" dirty="0"/>
              <a:t>Example of Specialization</a:t>
            </a:r>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0414414A-0954-B9F3-4E68-92EA3CA66B9A}"/>
              </a:ext>
            </a:extLst>
          </p:cNvPr>
          <p:cNvPicPr>
            <a:picLocks noChangeAspect="1"/>
          </p:cNvPicPr>
          <p:nvPr/>
        </p:nvPicPr>
        <p:blipFill>
          <a:blip r:embed="rId3"/>
          <a:stretch>
            <a:fillRect/>
          </a:stretch>
        </p:blipFill>
        <p:spPr>
          <a:xfrm>
            <a:off x="0" y="1458086"/>
            <a:ext cx="5346533" cy="3546534"/>
          </a:xfrm>
          <a:prstGeom prst="rect">
            <a:avLst/>
          </a:prstGeom>
        </p:spPr>
      </p:pic>
      <p:pic>
        <p:nvPicPr>
          <p:cNvPr id="7" name="Picture 6">
            <a:extLst>
              <a:ext uri="{FF2B5EF4-FFF2-40B4-BE49-F238E27FC236}">
                <a16:creationId xmlns:a16="http://schemas.microsoft.com/office/drawing/2014/main" id="{A76FD4CF-5461-3677-B58A-8B5DF6CEECDD}"/>
              </a:ext>
            </a:extLst>
          </p:cNvPr>
          <p:cNvPicPr>
            <a:picLocks noChangeAspect="1"/>
          </p:cNvPicPr>
          <p:nvPr/>
        </p:nvPicPr>
        <p:blipFill>
          <a:blip r:embed="rId4"/>
          <a:stretch>
            <a:fillRect/>
          </a:stretch>
        </p:blipFill>
        <p:spPr>
          <a:xfrm>
            <a:off x="5550840" y="1458086"/>
            <a:ext cx="6197427" cy="3950230"/>
          </a:xfrm>
          <a:prstGeom prst="rect">
            <a:avLst/>
          </a:prstGeom>
        </p:spPr>
      </p:pic>
      <p:sp>
        <p:nvSpPr>
          <p:cNvPr id="10" name="Arrow: Right 9">
            <a:extLst>
              <a:ext uri="{FF2B5EF4-FFF2-40B4-BE49-F238E27FC236}">
                <a16:creationId xmlns:a16="http://schemas.microsoft.com/office/drawing/2014/main" id="{E3163A2B-506B-F8C6-7069-C997F32B4BAF}"/>
              </a:ext>
            </a:extLst>
          </p:cNvPr>
          <p:cNvSpPr/>
          <p:nvPr/>
        </p:nvSpPr>
        <p:spPr>
          <a:xfrm>
            <a:off x="5550840" y="2658180"/>
            <a:ext cx="387844" cy="737419"/>
          </a:xfrm>
          <a:prstGeom prst="rightArrow">
            <a:avLst/>
          </a:prstGeom>
          <a:solidFill>
            <a:srgbClr val="04445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12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460375" y="771533"/>
            <a:ext cx="11397328" cy="5109091"/>
          </a:xfrm>
          <a:prstGeom prst="rect">
            <a:avLst/>
          </a:prstGeom>
          <a:noFill/>
        </p:spPr>
        <p:txBody>
          <a:bodyPr wrap="square">
            <a:spAutoFit/>
          </a:bodyPr>
          <a:lstStyle/>
          <a:p>
            <a:r>
              <a:rPr lang="en-US" sz="2000" dirty="0"/>
              <a:t>Constraints in Supertype/ Subtypes Relationships</a:t>
            </a:r>
          </a:p>
          <a:p>
            <a:endParaRPr lang="en-US" sz="2000" dirty="0"/>
          </a:p>
          <a:p>
            <a:r>
              <a:rPr lang="en-US" sz="1800" b="1" dirty="0"/>
              <a:t>Completeness Constraints</a:t>
            </a:r>
            <a:r>
              <a:rPr lang="en-US" sz="1800" dirty="0"/>
              <a:t>: Whether an instance of a supertype must also be a member of at least one subtype.</a:t>
            </a:r>
          </a:p>
          <a:p>
            <a:endParaRPr lang="en-US" sz="1800" dirty="0"/>
          </a:p>
          <a:p>
            <a:r>
              <a:rPr lang="en-US" sz="1800" dirty="0"/>
              <a:t>– Total Specialization Rule: (double line)</a:t>
            </a:r>
          </a:p>
          <a:p>
            <a:r>
              <a:rPr lang="en-US" sz="1800" dirty="0"/>
              <a:t>– Partial Specialization Rule: (single line) </a:t>
            </a:r>
          </a:p>
          <a:p>
            <a:endParaRPr lang="en-US" sz="1800" dirty="0"/>
          </a:p>
          <a:p>
            <a:r>
              <a:rPr lang="en-US" sz="1800" dirty="0"/>
              <a:t>Total Specialization Rule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C969E779-4812-0656-031C-7E254716470C}"/>
              </a:ext>
            </a:extLst>
          </p:cNvPr>
          <p:cNvPicPr>
            <a:picLocks noChangeAspect="1"/>
          </p:cNvPicPr>
          <p:nvPr/>
        </p:nvPicPr>
        <p:blipFill>
          <a:blip r:embed="rId3"/>
          <a:stretch>
            <a:fillRect/>
          </a:stretch>
        </p:blipFill>
        <p:spPr>
          <a:xfrm>
            <a:off x="550606" y="3429000"/>
            <a:ext cx="4758813" cy="2782772"/>
          </a:xfrm>
          <a:prstGeom prst="rect">
            <a:avLst/>
          </a:prstGeom>
        </p:spPr>
      </p:pic>
      <p:sp>
        <p:nvSpPr>
          <p:cNvPr id="6" name="TextBox 5">
            <a:extLst>
              <a:ext uri="{FF2B5EF4-FFF2-40B4-BE49-F238E27FC236}">
                <a16:creationId xmlns:a16="http://schemas.microsoft.com/office/drawing/2014/main" id="{B5E5B1AF-7CE0-24BA-362A-857967366CE6}"/>
              </a:ext>
            </a:extLst>
          </p:cNvPr>
          <p:cNvSpPr txBox="1"/>
          <p:nvPr/>
        </p:nvSpPr>
        <p:spPr>
          <a:xfrm>
            <a:off x="5515897" y="2978136"/>
            <a:ext cx="6341806" cy="3170099"/>
          </a:xfrm>
          <a:prstGeom prst="rect">
            <a:avLst/>
          </a:prstGeom>
          <a:noFill/>
        </p:spPr>
        <p:txBody>
          <a:bodyPr wrap="square" rtlCol="0">
            <a:spAutoFit/>
          </a:bodyPr>
          <a:lstStyle/>
          <a:p>
            <a:endParaRPr lang="en-US" sz="2000" dirty="0"/>
          </a:p>
          <a:p>
            <a:r>
              <a:rPr lang="en-US" sz="2000" dirty="0"/>
              <a:t>The total specialization rule in entity-relationship modeling means that every entity in a subtype </a:t>
            </a:r>
            <a:r>
              <a:rPr lang="en-US" sz="2000" b="1" dirty="0"/>
              <a:t>must be a part of the supertype</a:t>
            </a:r>
            <a:r>
              <a:rPr lang="en-US" sz="2000" dirty="0"/>
              <a:t>. In simpler terms, it ensures that every subtype entity has to be associated with the supertype entity; there are no subtypes that exist on their own without a connection to the supertype.</a:t>
            </a:r>
          </a:p>
          <a:p>
            <a:r>
              <a:rPr lang="en-US" sz="2000" b="1" dirty="0"/>
              <a:t>Double line </a:t>
            </a:r>
            <a:r>
              <a:rPr lang="en-US" sz="2000" dirty="0"/>
              <a:t>: every entity in the specialization hierarchy </a:t>
            </a:r>
            <a:r>
              <a:rPr lang="en-US" sz="2000" b="1" dirty="0"/>
              <a:t>must belong to at least one subtype</a:t>
            </a:r>
            <a:r>
              <a:rPr lang="en-US" sz="2000" dirty="0"/>
              <a:t>. </a:t>
            </a:r>
          </a:p>
        </p:txBody>
      </p:sp>
    </p:spTree>
    <p:extLst>
      <p:ext uri="{BB962C8B-B14F-4D97-AF65-F5344CB8AC3E}">
        <p14:creationId xmlns:p14="http://schemas.microsoft.com/office/powerpoint/2010/main" val="30958194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460375" y="771533"/>
            <a:ext cx="11397328" cy="2554545"/>
          </a:xfrm>
          <a:prstGeom prst="rect">
            <a:avLst/>
          </a:prstGeom>
          <a:noFill/>
        </p:spPr>
        <p:txBody>
          <a:bodyPr wrap="square">
            <a:spAutoFit/>
          </a:bodyPr>
          <a:lstStyle/>
          <a:p>
            <a:r>
              <a:rPr lang="en-US" sz="2000" dirty="0"/>
              <a:t>Partial Specialization Rule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6" name="TextBox 5">
            <a:extLst>
              <a:ext uri="{FF2B5EF4-FFF2-40B4-BE49-F238E27FC236}">
                <a16:creationId xmlns:a16="http://schemas.microsoft.com/office/drawing/2014/main" id="{B5E5B1AF-7CE0-24BA-362A-857967366CE6}"/>
              </a:ext>
            </a:extLst>
          </p:cNvPr>
          <p:cNvSpPr txBox="1"/>
          <p:nvPr/>
        </p:nvSpPr>
        <p:spPr>
          <a:xfrm>
            <a:off x="5519382" y="1531547"/>
            <a:ext cx="6341806" cy="1938992"/>
          </a:xfrm>
          <a:prstGeom prst="rect">
            <a:avLst/>
          </a:prstGeom>
          <a:noFill/>
        </p:spPr>
        <p:txBody>
          <a:bodyPr wrap="square" rtlCol="0">
            <a:spAutoFit/>
          </a:bodyPr>
          <a:lstStyle/>
          <a:p>
            <a:pPr algn="just"/>
            <a:r>
              <a:rPr lang="en-US" sz="2000" dirty="0"/>
              <a:t>This rule applies when you are creating subtypes from a more general entity (supertype) through specialization. Partial specialization means that not all instances of the supertype are associated with a subtype. Some instances of the supertype remain "unclassified" or not associated with any subtype.</a:t>
            </a:r>
          </a:p>
        </p:txBody>
      </p:sp>
      <p:pic>
        <p:nvPicPr>
          <p:cNvPr id="5" name="Picture 4">
            <a:extLst>
              <a:ext uri="{FF2B5EF4-FFF2-40B4-BE49-F238E27FC236}">
                <a16:creationId xmlns:a16="http://schemas.microsoft.com/office/drawing/2014/main" id="{583B3F1B-D11A-1360-A14D-601A8AB1CCAE}"/>
              </a:ext>
            </a:extLst>
          </p:cNvPr>
          <p:cNvPicPr>
            <a:picLocks noChangeAspect="1"/>
          </p:cNvPicPr>
          <p:nvPr/>
        </p:nvPicPr>
        <p:blipFill>
          <a:blip r:embed="rId3"/>
          <a:stretch>
            <a:fillRect/>
          </a:stretch>
        </p:blipFill>
        <p:spPr>
          <a:xfrm>
            <a:off x="-568112" y="1327651"/>
            <a:ext cx="6015183" cy="4202698"/>
          </a:xfrm>
          <a:prstGeom prst="rect">
            <a:avLst/>
          </a:prstGeom>
        </p:spPr>
      </p:pic>
    </p:spTree>
    <p:extLst>
      <p:ext uri="{BB962C8B-B14F-4D97-AF65-F5344CB8AC3E}">
        <p14:creationId xmlns:p14="http://schemas.microsoft.com/office/powerpoint/2010/main" val="7431786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3C933AC4-2F6C-240F-5B31-02878DB02ED2}"/>
              </a:ext>
            </a:extLst>
          </p:cNvPr>
          <p:cNvSpPr txBox="1"/>
          <p:nvPr/>
        </p:nvSpPr>
        <p:spPr>
          <a:xfrm>
            <a:off x="460375" y="771533"/>
            <a:ext cx="11397328" cy="400110"/>
          </a:xfrm>
          <a:prstGeom prst="rect">
            <a:avLst/>
          </a:prstGeom>
          <a:noFill/>
        </p:spPr>
        <p:txBody>
          <a:bodyPr wrap="square">
            <a:spAutoFit/>
          </a:bodyPr>
          <a:lstStyle/>
          <a:p>
            <a:r>
              <a:rPr lang="en-US" sz="2000" dirty="0"/>
              <a:t>Constraints in Supertype and Subtype Relationship</a:t>
            </a:r>
          </a:p>
        </p:txBody>
      </p:sp>
      <p:sp>
        <p:nvSpPr>
          <p:cNvPr id="2" name="TextBox 1">
            <a:extLst>
              <a:ext uri="{FF2B5EF4-FFF2-40B4-BE49-F238E27FC236}">
                <a16:creationId xmlns:a16="http://schemas.microsoft.com/office/drawing/2014/main" id="{9E1ED1CD-BD33-F298-69A0-EC3AB8688ED8}"/>
              </a:ext>
            </a:extLst>
          </p:cNvPr>
          <p:cNvSpPr txBox="1"/>
          <p:nvPr/>
        </p:nvSpPr>
        <p:spPr>
          <a:xfrm>
            <a:off x="460375" y="1316104"/>
            <a:ext cx="11397328" cy="1631216"/>
          </a:xfrm>
          <a:prstGeom prst="rect">
            <a:avLst/>
          </a:prstGeom>
          <a:noFill/>
        </p:spPr>
        <p:txBody>
          <a:bodyPr wrap="square">
            <a:spAutoFit/>
          </a:bodyPr>
          <a:lstStyle/>
          <a:p>
            <a:r>
              <a:rPr lang="en-US" sz="2000" b="1" dirty="0" err="1"/>
              <a:t>Disjointness</a:t>
            </a:r>
            <a:r>
              <a:rPr lang="en-US" sz="2000" b="1" dirty="0"/>
              <a:t> Constraints </a:t>
            </a:r>
            <a:r>
              <a:rPr lang="en-US" sz="2000" dirty="0"/>
              <a:t>: Whether an instance of a supertype may simultaneously be a member of two or more subtypes</a:t>
            </a:r>
          </a:p>
          <a:p>
            <a:endParaRPr lang="en-US" sz="2000" dirty="0"/>
          </a:p>
          <a:p>
            <a:r>
              <a:rPr lang="en-US" sz="2000" b="1" dirty="0"/>
              <a:t>Disjoint Rule : </a:t>
            </a:r>
            <a:r>
              <a:rPr lang="en-US" sz="2000" dirty="0"/>
              <a:t>An instance of the supertype can be only ONE of the subtypes</a:t>
            </a:r>
          </a:p>
          <a:p>
            <a:r>
              <a:rPr lang="en-US" sz="2000" b="1" dirty="0"/>
              <a:t>Overlap Rule </a:t>
            </a:r>
            <a:r>
              <a:rPr lang="en-US" sz="2000" dirty="0"/>
              <a:t>: An instance of the supertype could be more than of the subtypes</a:t>
            </a:r>
          </a:p>
        </p:txBody>
      </p:sp>
      <p:pic>
        <p:nvPicPr>
          <p:cNvPr id="7" name="Picture 6">
            <a:extLst>
              <a:ext uri="{FF2B5EF4-FFF2-40B4-BE49-F238E27FC236}">
                <a16:creationId xmlns:a16="http://schemas.microsoft.com/office/drawing/2014/main" id="{2ABA264B-4015-84B9-C315-032D304490FF}"/>
              </a:ext>
            </a:extLst>
          </p:cNvPr>
          <p:cNvPicPr>
            <a:picLocks noChangeAspect="1"/>
          </p:cNvPicPr>
          <p:nvPr/>
        </p:nvPicPr>
        <p:blipFill>
          <a:blip r:embed="rId3"/>
          <a:stretch>
            <a:fillRect/>
          </a:stretch>
        </p:blipFill>
        <p:spPr>
          <a:xfrm>
            <a:off x="460375" y="3523909"/>
            <a:ext cx="4779628" cy="2816403"/>
          </a:xfrm>
          <a:prstGeom prst="rect">
            <a:avLst/>
          </a:prstGeom>
        </p:spPr>
      </p:pic>
      <p:sp>
        <p:nvSpPr>
          <p:cNvPr id="8" name="TextBox 7">
            <a:extLst>
              <a:ext uri="{FF2B5EF4-FFF2-40B4-BE49-F238E27FC236}">
                <a16:creationId xmlns:a16="http://schemas.microsoft.com/office/drawing/2014/main" id="{0F0DD99F-9D09-416A-64AF-1F2D92C9772B}"/>
              </a:ext>
            </a:extLst>
          </p:cNvPr>
          <p:cNvSpPr txBox="1"/>
          <p:nvPr/>
        </p:nvSpPr>
        <p:spPr>
          <a:xfrm>
            <a:off x="307975" y="3180202"/>
            <a:ext cx="2956593" cy="307777"/>
          </a:xfrm>
          <a:prstGeom prst="rect">
            <a:avLst/>
          </a:prstGeom>
          <a:noFill/>
        </p:spPr>
        <p:txBody>
          <a:bodyPr wrap="square" rtlCol="0">
            <a:spAutoFit/>
          </a:bodyPr>
          <a:lstStyle/>
          <a:p>
            <a:r>
              <a:rPr lang="en-US" dirty="0"/>
              <a:t>Example of Disjoint Rule</a:t>
            </a:r>
          </a:p>
        </p:txBody>
      </p:sp>
      <p:pic>
        <p:nvPicPr>
          <p:cNvPr id="10" name="Picture 9">
            <a:extLst>
              <a:ext uri="{FF2B5EF4-FFF2-40B4-BE49-F238E27FC236}">
                <a16:creationId xmlns:a16="http://schemas.microsoft.com/office/drawing/2014/main" id="{B7D39F93-A797-6FEC-A95F-6226E4FB0F87}"/>
              </a:ext>
            </a:extLst>
          </p:cNvPr>
          <p:cNvPicPr>
            <a:picLocks noChangeAspect="1"/>
          </p:cNvPicPr>
          <p:nvPr/>
        </p:nvPicPr>
        <p:blipFill>
          <a:blip r:embed="rId4"/>
          <a:stretch>
            <a:fillRect/>
          </a:stretch>
        </p:blipFill>
        <p:spPr>
          <a:xfrm>
            <a:off x="5591691" y="3487979"/>
            <a:ext cx="5814247" cy="2927668"/>
          </a:xfrm>
          <a:prstGeom prst="rect">
            <a:avLst/>
          </a:prstGeom>
        </p:spPr>
      </p:pic>
      <p:sp>
        <p:nvSpPr>
          <p:cNvPr id="11" name="TextBox 10">
            <a:extLst>
              <a:ext uri="{FF2B5EF4-FFF2-40B4-BE49-F238E27FC236}">
                <a16:creationId xmlns:a16="http://schemas.microsoft.com/office/drawing/2014/main" id="{84E8966C-8106-3119-7D19-C7E517D2E44E}"/>
              </a:ext>
            </a:extLst>
          </p:cNvPr>
          <p:cNvSpPr txBox="1"/>
          <p:nvPr/>
        </p:nvSpPr>
        <p:spPr>
          <a:xfrm>
            <a:off x="6958371" y="3216132"/>
            <a:ext cx="2956593" cy="307777"/>
          </a:xfrm>
          <a:prstGeom prst="rect">
            <a:avLst/>
          </a:prstGeom>
          <a:noFill/>
        </p:spPr>
        <p:txBody>
          <a:bodyPr wrap="square" rtlCol="0">
            <a:spAutoFit/>
          </a:bodyPr>
          <a:lstStyle/>
          <a:p>
            <a:r>
              <a:rPr lang="en-US" dirty="0"/>
              <a:t>Example of Overlap Rule</a:t>
            </a:r>
          </a:p>
        </p:txBody>
      </p:sp>
    </p:spTree>
    <p:extLst>
      <p:ext uri="{BB962C8B-B14F-4D97-AF65-F5344CB8AC3E}">
        <p14:creationId xmlns:p14="http://schemas.microsoft.com/office/powerpoint/2010/main" val="1303058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F741BAC5-4A04-6A2E-7DD6-D88B4564F41B}"/>
              </a:ext>
            </a:extLst>
          </p:cNvPr>
          <p:cNvSpPr txBox="1"/>
          <p:nvPr/>
        </p:nvSpPr>
        <p:spPr>
          <a:xfrm>
            <a:off x="460375" y="1074366"/>
            <a:ext cx="10669741" cy="3693319"/>
          </a:xfrm>
          <a:prstGeom prst="rect">
            <a:avLst/>
          </a:prstGeom>
          <a:noFill/>
        </p:spPr>
        <p:txBody>
          <a:bodyPr wrap="square" rtlCol="0">
            <a:spAutoFit/>
          </a:bodyPr>
          <a:lstStyle/>
          <a:p>
            <a:r>
              <a:rPr lang="en-US" sz="1800" b="1" dirty="0"/>
              <a:t>Disjoint Constraints In-depth</a:t>
            </a:r>
          </a:p>
          <a:p>
            <a:endParaRPr lang="en-US" sz="1800" dirty="0"/>
          </a:p>
          <a:p>
            <a:r>
              <a:rPr lang="en-US" sz="1800" dirty="0"/>
              <a:t>A DISJOINT CONSTRAINTS ONLY APPLIES WHEN A SUPERCLASS HAS MORE THAN ONE SUBCLASS. IF THE SUBCLASS ARE DISJOINT, THEN AN ENTITY OCCURANCE CAN BE A MEMBER OF ONLY ONE OF THE SUBCLASSES </a:t>
            </a:r>
          </a:p>
          <a:p>
            <a:endParaRPr lang="en-US" sz="1800" dirty="0"/>
          </a:p>
          <a:p>
            <a:r>
              <a:rPr lang="en-US" sz="1800" dirty="0"/>
              <a:t>EXAMPLE: </a:t>
            </a:r>
          </a:p>
          <a:p>
            <a:endParaRPr lang="en-US" sz="1800" dirty="0"/>
          </a:p>
          <a:p>
            <a:r>
              <a:rPr lang="en-US" sz="1800" dirty="0"/>
              <a:t>DEGREE HOLDER can be divided to postgrads </a:t>
            </a:r>
            <a:r>
              <a:rPr lang="en-US" sz="1800" b="1" dirty="0"/>
              <a:t>or</a:t>
            </a:r>
            <a:r>
              <a:rPr lang="en-US" sz="1800" dirty="0"/>
              <a:t> undergrads (ONE CANNOT BE BOTH) </a:t>
            </a:r>
          </a:p>
          <a:p>
            <a:endParaRPr lang="en-US" sz="1800" dirty="0"/>
          </a:p>
          <a:p>
            <a:r>
              <a:rPr lang="en-US" sz="1800" dirty="0"/>
              <a:t>To represent a disjoint supertype / subtype relationship OR is used</a:t>
            </a:r>
          </a:p>
          <a:p>
            <a:endParaRPr lang="en-US" sz="1800" dirty="0"/>
          </a:p>
          <a:p>
            <a:endParaRPr lang="en-US" sz="1800" dirty="0"/>
          </a:p>
        </p:txBody>
      </p:sp>
    </p:spTree>
    <p:extLst>
      <p:ext uri="{BB962C8B-B14F-4D97-AF65-F5344CB8AC3E}">
        <p14:creationId xmlns:p14="http://schemas.microsoft.com/office/powerpoint/2010/main" val="2417255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F741BAC5-4A04-6A2E-7DD6-D88B4564F41B}"/>
              </a:ext>
            </a:extLst>
          </p:cNvPr>
          <p:cNvSpPr txBox="1"/>
          <p:nvPr/>
        </p:nvSpPr>
        <p:spPr>
          <a:xfrm>
            <a:off x="460375" y="1123528"/>
            <a:ext cx="10669741" cy="3139321"/>
          </a:xfrm>
          <a:prstGeom prst="rect">
            <a:avLst/>
          </a:prstGeom>
          <a:noFill/>
        </p:spPr>
        <p:txBody>
          <a:bodyPr wrap="square" rtlCol="0">
            <a:spAutoFit/>
          </a:bodyPr>
          <a:lstStyle/>
          <a:p>
            <a:r>
              <a:rPr lang="en-US" sz="1800" b="1" dirty="0"/>
              <a:t>Overlapping Constraints In-depth</a:t>
            </a:r>
          </a:p>
          <a:p>
            <a:endParaRPr lang="en-US" sz="1800" dirty="0"/>
          </a:p>
          <a:p>
            <a:r>
              <a:rPr lang="en-US" sz="1800" dirty="0"/>
              <a:t>THIS APPLIES WHEN AN ENTITY OCCURRENCE MAY BE A MEMBER OF MORE THAN ONE SUBCLASS. </a:t>
            </a:r>
          </a:p>
          <a:p>
            <a:endParaRPr lang="en-US" sz="1800" dirty="0"/>
          </a:p>
          <a:p>
            <a:r>
              <a:rPr lang="en-US" sz="1800" dirty="0"/>
              <a:t>EXAMPLE:</a:t>
            </a:r>
          </a:p>
          <a:p>
            <a:endParaRPr lang="en-US" sz="1800" dirty="0"/>
          </a:p>
          <a:p>
            <a:r>
              <a:rPr lang="en-US" sz="1800" dirty="0"/>
              <a:t>University Member can be a Staff and a Student at the same time.</a:t>
            </a:r>
          </a:p>
          <a:p>
            <a:endParaRPr lang="en-US" sz="1800" dirty="0"/>
          </a:p>
          <a:p>
            <a:r>
              <a:rPr lang="en-US" sz="1800" dirty="0"/>
              <a:t>AND is used to represent the overlapping relationship in the ER Diagram</a:t>
            </a:r>
          </a:p>
          <a:p>
            <a:endParaRPr lang="en-US" sz="1800" dirty="0"/>
          </a:p>
        </p:txBody>
      </p:sp>
    </p:spTree>
    <p:extLst>
      <p:ext uri="{BB962C8B-B14F-4D97-AF65-F5344CB8AC3E}">
        <p14:creationId xmlns:p14="http://schemas.microsoft.com/office/powerpoint/2010/main" val="155408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F741BAC5-4A04-6A2E-7DD6-D88B4564F41B}"/>
              </a:ext>
            </a:extLst>
          </p:cNvPr>
          <p:cNvSpPr txBox="1"/>
          <p:nvPr/>
        </p:nvSpPr>
        <p:spPr>
          <a:xfrm>
            <a:off x="647188" y="956380"/>
            <a:ext cx="10669741" cy="3693319"/>
          </a:xfrm>
          <a:prstGeom prst="rect">
            <a:avLst/>
          </a:prstGeom>
          <a:noFill/>
        </p:spPr>
        <p:txBody>
          <a:bodyPr wrap="square" rtlCol="0">
            <a:spAutoFit/>
          </a:bodyPr>
          <a:lstStyle/>
          <a:p>
            <a:r>
              <a:rPr lang="en-US" sz="1800" dirty="0"/>
              <a:t>Completeness Constraints </a:t>
            </a:r>
          </a:p>
          <a:p>
            <a:r>
              <a:rPr lang="en-US" sz="1800" b="1" dirty="0"/>
              <a:t>TOTAL : </a:t>
            </a:r>
            <a:r>
              <a:rPr lang="en-US" sz="1800" dirty="0"/>
              <a:t>Each superclass </a:t>
            </a:r>
            <a:r>
              <a:rPr lang="en-US" sz="1800" b="1" dirty="0"/>
              <a:t>must</a:t>
            </a:r>
            <a:r>
              <a:rPr lang="en-US" sz="1800" dirty="0"/>
              <a:t> belong to subclasses </a:t>
            </a:r>
          </a:p>
          <a:p>
            <a:r>
              <a:rPr lang="en-US" sz="1800" b="1" dirty="0"/>
              <a:t>Example:</a:t>
            </a:r>
          </a:p>
          <a:p>
            <a:endParaRPr lang="en-US" sz="1800" b="1" dirty="0"/>
          </a:p>
          <a:p>
            <a:r>
              <a:rPr lang="en-US" sz="1800" dirty="0"/>
              <a:t>A DEGREE HOLDER MUST BE A POSTGRAD OR UNDERGRAD </a:t>
            </a:r>
          </a:p>
          <a:p>
            <a:endParaRPr lang="en-US" sz="1800" b="1" dirty="0"/>
          </a:p>
          <a:p>
            <a:r>
              <a:rPr lang="en-US" sz="1800" dirty="0"/>
              <a:t>To represent a TOTAL Specialization Constraints </a:t>
            </a:r>
            <a:r>
              <a:rPr lang="en-US" sz="1800" b="1" dirty="0"/>
              <a:t>MANDATORY KEYWORD IS USED</a:t>
            </a:r>
          </a:p>
          <a:p>
            <a:endParaRPr lang="en-US" sz="1800" b="1" dirty="0"/>
          </a:p>
          <a:p>
            <a:r>
              <a:rPr lang="en-US" sz="1800" b="1" dirty="0"/>
              <a:t>PARTIAL : </a:t>
            </a:r>
            <a:r>
              <a:rPr lang="en-US" sz="1800" dirty="0"/>
              <a:t>Some superclass </a:t>
            </a:r>
            <a:r>
              <a:rPr lang="en-US" sz="1800" b="1" dirty="0"/>
              <a:t>may not </a:t>
            </a:r>
            <a:r>
              <a:rPr lang="en-US" sz="1800" dirty="0"/>
              <a:t>belong to subclass </a:t>
            </a:r>
            <a:r>
              <a:rPr lang="en-US" sz="1800" b="1" dirty="0"/>
              <a:t> </a:t>
            </a:r>
          </a:p>
          <a:p>
            <a:endParaRPr lang="en-US" sz="1800" b="1" dirty="0"/>
          </a:p>
          <a:p>
            <a:r>
              <a:rPr lang="en-US" sz="1800" dirty="0"/>
              <a:t>SOME STUDENT FROM A UNIVERSITY ARE NETHIER STUDENT OR STAFF</a:t>
            </a:r>
          </a:p>
          <a:p>
            <a:endParaRPr lang="en-US" sz="1800" dirty="0"/>
          </a:p>
          <a:p>
            <a:r>
              <a:rPr lang="en-US" sz="1800" dirty="0"/>
              <a:t>The Keyword is </a:t>
            </a:r>
            <a:r>
              <a:rPr lang="en-US" sz="1800" b="1" dirty="0"/>
              <a:t>optional </a:t>
            </a:r>
            <a:r>
              <a:rPr lang="en-US" sz="1800" dirty="0"/>
              <a:t>to represent a Partial Specialization</a:t>
            </a:r>
            <a:endParaRPr lang="en-US" sz="1800" b="1" dirty="0"/>
          </a:p>
        </p:txBody>
      </p:sp>
    </p:spTree>
    <p:extLst>
      <p:ext uri="{BB962C8B-B14F-4D97-AF65-F5344CB8AC3E}">
        <p14:creationId xmlns:p14="http://schemas.microsoft.com/office/powerpoint/2010/main" val="8245518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dirty="0">
                <a:solidFill>
                  <a:srgbClr val="D1D5DB"/>
                </a:solidFill>
                <a:latin typeface="Söhne"/>
              </a:rPr>
              <a:t>Assessment</a:t>
            </a:r>
            <a:endParaRPr dirty="0"/>
          </a:p>
        </p:txBody>
      </p:sp>
      <p:sp>
        <p:nvSpPr>
          <p:cNvPr id="159" name="Google Shape;159;p1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p>
        </p:txBody>
      </p:sp>
      <p:sp>
        <p:nvSpPr>
          <p:cNvPr id="160" name="Google Shape;160;p1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a:t>Module 1: Unit 2</a:t>
            </a:r>
            <a:endParaRPr/>
          </a:p>
        </p:txBody>
      </p:sp>
      <p:sp>
        <p:nvSpPr>
          <p:cNvPr id="161" name="Google Shape;161;p1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extLst>
      <p:ext uri="{BB962C8B-B14F-4D97-AF65-F5344CB8AC3E}">
        <p14:creationId xmlns:p14="http://schemas.microsoft.com/office/powerpoint/2010/main" val="1364642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F741BAC5-4A04-6A2E-7DD6-D88B4564F41B}"/>
              </a:ext>
            </a:extLst>
          </p:cNvPr>
          <p:cNvSpPr txBox="1"/>
          <p:nvPr/>
        </p:nvSpPr>
        <p:spPr>
          <a:xfrm>
            <a:off x="647188" y="956380"/>
            <a:ext cx="10669741" cy="3139321"/>
          </a:xfrm>
          <a:prstGeom prst="rect">
            <a:avLst/>
          </a:prstGeom>
          <a:noFill/>
        </p:spPr>
        <p:txBody>
          <a:bodyPr wrap="square" rtlCol="0">
            <a:spAutoFit/>
          </a:bodyPr>
          <a:lstStyle/>
          <a:p>
            <a:r>
              <a:rPr lang="en-US" sz="1800" b="1" dirty="0"/>
              <a:t>Activity 1</a:t>
            </a:r>
          </a:p>
          <a:p>
            <a:endParaRPr lang="en-US" sz="1800" b="1" dirty="0"/>
          </a:p>
          <a:p>
            <a:r>
              <a:rPr lang="en-US" sz="1800" b="1" dirty="0"/>
              <a:t>An employee is divided into further groups :</a:t>
            </a:r>
          </a:p>
          <a:p>
            <a:r>
              <a:rPr lang="en-US" sz="1800" b="1" dirty="0"/>
              <a:t>Secretary ,Engineer, and IT Technician </a:t>
            </a:r>
          </a:p>
          <a:p>
            <a:endParaRPr lang="en-US" sz="1800" b="1" dirty="0"/>
          </a:p>
          <a:p>
            <a:r>
              <a:rPr lang="en-US" sz="1800" b="1" dirty="0"/>
              <a:t>Secretary :  </a:t>
            </a:r>
            <a:r>
              <a:rPr lang="en-US" sz="1800" b="1" dirty="0" err="1"/>
              <a:t>Employee_ID</a:t>
            </a:r>
            <a:r>
              <a:rPr lang="en-US" sz="1800" b="1" dirty="0"/>
              <a:t>, Name, Age, Human Resource </a:t>
            </a:r>
          </a:p>
          <a:p>
            <a:r>
              <a:rPr lang="en-US" sz="1800" b="1" dirty="0"/>
              <a:t>Engineer : </a:t>
            </a:r>
            <a:r>
              <a:rPr lang="en-US" sz="1800" b="1" dirty="0" err="1"/>
              <a:t>Employee_ID</a:t>
            </a:r>
            <a:r>
              <a:rPr lang="en-US" sz="1800" b="1" dirty="0"/>
              <a:t>, Name, Age, Infrastructure, Research</a:t>
            </a:r>
          </a:p>
          <a:p>
            <a:r>
              <a:rPr lang="en-US" sz="1800" b="1" dirty="0"/>
              <a:t>IT Technician : </a:t>
            </a:r>
            <a:r>
              <a:rPr lang="en-US" sz="1800" b="1" dirty="0" err="1"/>
              <a:t>Employee_ID</a:t>
            </a:r>
            <a:r>
              <a:rPr lang="en-US" sz="1800" b="1" dirty="0"/>
              <a:t>, Name, Age, IT Department, Development</a:t>
            </a:r>
          </a:p>
          <a:p>
            <a:endParaRPr lang="en-US" sz="1800" b="1" dirty="0"/>
          </a:p>
          <a:p>
            <a:r>
              <a:rPr lang="en-US" sz="1800" dirty="0"/>
              <a:t>Assume that employee must be a member of exactly one of these subtypes. </a:t>
            </a:r>
            <a:endParaRPr lang="en-US" sz="1400" dirty="0"/>
          </a:p>
          <a:p>
            <a:endParaRPr lang="en-US" sz="1800" b="1" dirty="0"/>
          </a:p>
        </p:txBody>
      </p:sp>
    </p:spTree>
    <p:extLst>
      <p:ext uri="{BB962C8B-B14F-4D97-AF65-F5344CB8AC3E}">
        <p14:creationId xmlns:p14="http://schemas.microsoft.com/office/powerpoint/2010/main" val="760525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F741BAC5-4A04-6A2E-7DD6-D88B4564F41B}"/>
              </a:ext>
            </a:extLst>
          </p:cNvPr>
          <p:cNvSpPr txBox="1"/>
          <p:nvPr/>
        </p:nvSpPr>
        <p:spPr>
          <a:xfrm>
            <a:off x="761129" y="1290676"/>
            <a:ext cx="10669741" cy="3416320"/>
          </a:xfrm>
          <a:prstGeom prst="rect">
            <a:avLst/>
          </a:prstGeom>
          <a:noFill/>
        </p:spPr>
        <p:txBody>
          <a:bodyPr wrap="square" rtlCol="0">
            <a:spAutoFit/>
          </a:bodyPr>
          <a:lstStyle/>
          <a:p>
            <a:r>
              <a:rPr lang="en-US" sz="1800" b="1" dirty="0"/>
              <a:t>Activity 1</a:t>
            </a:r>
          </a:p>
          <a:p>
            <a:endParaRPr lang="en-US" sz="1800" b="1" dirty="0"/>
          </a:p>
          <a:p>
            <a:r>
              <a:rPr lang="en-US" sz="1800" b="1" dirty="0"/>
              <a:t>2. A Driver has 3 subcategories</a:t>
            </a:r>
          </a:p>
          <a:p>
            <a:endParaRPr lang="en-US" sz="1800" b="1" dirty="0"/>
          </a:p>
          <a:p>
            <a:endParaRPr lang="en-US" sz="1800" b="1" dirty="0"/>
          </a:p>
          <a:p>
            <a:r>
              <a:rPr lang="en-US" sz="1800" b="1" dirty="0"/>
              <a:t>Company Driver : </a:t>
            </a:r>
            <a:r>
              <a:rPr lang="en-US" sz="1800" b="1" dirty="0" err="1"/>
              <a:t>LicenseNumber</a:t>
            </a:r>
            <a:r>
              <a:rPr lang="en-US" sz="1800" b="1" dirty="0"/>
              <a:t>, Name, Age, </a:t>
            </a:r>
            <a:r>
              <a:rPr lang="en-US" sz="1800" b="1" dirty="0" err="1"/>
              <a:t>Bldg</a:t>
            </a:r>
            <a:r>
              <a:rPr lang="en-US" sz="1800" b="1" dirty="0"/>
              <a:t> Number </a:t>
            </a:r>
          </a:p>
          <a:p>
            <a:r>
              <a:rPr lang="en-US" sz="1800" b="1" dirty="0"/>
              <a:t>Family Driver	: </a:t>
            </a:r>
            <a:r>
              <a:rPr lang="en-US" sz="1800" b="1" dirty="0" err="1"/>
              <a:t>LicenseNumber</a:t>
            </a:r>
            <a:r>
              <a:rPr lang="en-US" sz="1800" b="1" dirty="0"/>
              <a:t>, Name, Age, House Number</a:t>
            </a:r>
          </a:p>
          <a:p>
            <a:r>
              <a:rPr lang="en-US" sz="1800" b="1" dirty="0"/>
              <a:t>Private Driver     : </a:t>
            </a:r>
            <a:r>
              <a:rPr lang="en-US" sz="1800" b="1" dirty="0" err="1"/>
              <a:t>LicenseNumber</a:t>
            </a:r>
            <a:r>
              <a:rPr lang="en-US" sz="1800" b="1" dirty="0"/>
              <a:t>, Name, Age</a:t>
            </a:r>
          </a:p>
          <a:p>
            <a:endParaRPr lang="en-US" sz="1800" b="1" dirty="0"/>
          </a:p>
          <a:p>
            <a:r>
              <a:rPr lang="en-US" sz="1800" b="1" dirty="0"/>
              <a:t>Business Rule:</a:t>
            </a:r>
          </a:p>
          <a:p>
            <a:r>
              <a:rPr lang="en-US" sz="1800" b="1" dirty="0"/>
              <a:t>Assume that a driver can drive different type of vehicle for different type of person</a:t>
            </a:r>
          </a:p>
          <a:p>
            <a:r>
              <a:rPr lang="en-US" sz="1800" b="1" dirty="0"/>
              <a:t>A private Driver must belong to one person only</a:t>
            </a:r>
          </a:p>
        </p:txBody>
      </p:sp>
    </p:spTree>
    <p:extLst>
      <p:ext uri="{BB962C8B-B14F-4D97-AF65-F5344CB8AC3E}">
        <p14:creationId xmlns:p14="http://schemas.microsoft.com/office/powerpoint/2010/main" val="14379150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1"/>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dirty="0"/>
              <a:t>EER OVERVIEW</a:t>
            </a:r>
            <a:endParaRPr dirty="0"/>
          </a:p>
        </p:txBody>
      </p:sp>
      <p:sp>
        <p:nvSpPr>
          <p:cNvPr id="140" name="Google Shape;140;p11"/>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endParaRPr dirty="0"/>
          </a:p>
        </p:txBody>
      </p:sp>
      <p:sp>
        <p:nvSpPr>
          <p:cNvPr id="141" name="Google Shape;141;p11"/>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dirty="0"/>
              <a:t>Module 1: Unit 3</a:t>
            </a:r>
            <a:endParaRPr dirty="0"/>
          </a:p>
        </p:txBody>
      </p:sp>
      <p:sp>
        <p:nvSpPr>
          <p:cNvPr id="142" name="Google Shape;142;p11"/>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6" name="TextBox 5">
            <a:extLst>
              <a:ext uri="{FF2B5EF4-FFF2-40B4-BE49-F238E27FC236}">
                <a16:creationId xmlns:a16="http://schemas.microsoft.com/office/drawing/2014/main" id="{7FA965C5-DDD1-CEC0-6C9A-744FB4E33278}"/>
              </a:ext>
            </a:extLst>
          </p:cNvPr>
          <p:cNvSpPr txBox="1"/>
          <p:nvPr/>
        </p:nvSpPr>
        <p:spPr>
          <a:xfrm>
            <a:off x="5791200" y="1110422"/>
            <a:ext cx="5506063" cy="2616101"/>
          </a:xfrm>
          <a:prstGeom prst="rect">
            <a:avLst/>
          </a:prstGeom>
          <a:noFill/>
        </p:spPr>
        <p:txBody>
          <a:bodyPr wrap="square">
            <a:spAutoFit/>
          </a:bodyPr>
          <a:lstStyle/>
          <a:p>
            <a:r>
              <a:rPr lang="en-US" sz="4800" dirty="0"/>
              <a:t>“</a:t>
            </a:r>
            <a:r>
              <a:rPr lang="en-US" sz="2400" dirty="0"/>
              <a:t>The choice between ER and EER modeling should be based on the requirements of the system, the skills of the development team, and the compatibility with the chosen DBMS</a:t>
            </a:r>
            <a:r>
              <a:rPr lang="en-US" sz="4400" dirty="0"/>
              <a:t>”</a:t>
            </a:r>
            <a:endParaRPr lang="en-US" sz="2400" dirty="0"/>
          </a:p>
        </p:txBody>
      </p:sp>
      <p:pic>
        <p:nvPicPr>
          <p:cNvPr id="8" name="Picture 7">
            <a:extLst>
              <a:ext uri="{FF2B5EF4-FFF2-40B4-BE49-F238E27FC236}">
                <a16:creationId xmlns:a16="http://schemas.microsoft.com/office/drawing/2014/main" id="{28E2A9B4-1CDD-C913-040C-2F8C9D1D2566}"/>
              </a:ext>
            </a:extLst>
          </p:cNvPr>
          <p:cNvPicPr>
            <a:picLocks noChangeAspect="1"/>
          </p:cNvPicPr>
          <p:nvPr/>
        </p:nvPicPr>
        <p:blipFill>
          <a:blip r:embed="rId3"/>
          <a:stretch>
            <a:fillRect/>
          </a:stretch>
        </p:blipFill>
        <p:spPr>
          <a:xfrm>
            <a:off x="973394" y="872437"/>
            <a:ext cx="4545060" cy="5302570"/>
          </a:xfrm>
          <a:prstGeom prst="rect">
            <a:avLst/>
          </a:prstGeom>
        </p:spPr>
      </p:pic>
      <p:sp>
        <p:nvSpPr>
          <p:cNvPr id="9" name="TextBox 8">
            <a:extLst>
              <a:ext uri="{FF2B5EF4-FFF2-40B4-BE49-F238E27FC236}">
                <a16:creationId xmlns:a16="http://schemas.microsoft.com/office/drawing/2014/main" id="{AD5D877F-EEEC-6A6B-79FE-6A1639A45AD4}"/>
              </a:ext>
            </a:extLst>
          </p:cNvPr>
          <p:cNvSpPr txBox="1"/>
          <p:nvPr/>
        </p:nvSpPr>
        <p:spPr>
          <a:xfrm>
            <a:off x="1288026" y="1028142"/>
            <a:ext cx="2526890" cy="461665"/>
          </a:xfrm>
          <a:prstGeom prst="rect">
            <a:avLst/>
          </a:prstGeom>
          <a:noFill/>
        </p:spPr>
        <p:txBody>
          <a:bodyPr wrap="square" rtlCol="0">
            <a:spAutoFit/>
          </a:bodyPr>
          <a:lstStyle/>
          <a:p>
            <a:r>
              <a:rPr lang="en-US" sz="2400" b="1" dirty="0">
                <a:solidFill>
                  <a:schemeClr val="bg2">
                    <a:lumMod val="60000"/>
                    <a:lumOff val="40000"/>
                  </a:schemeClr>
                </a:solidFill>
              </a:rPr>
              <a:t>EER DIAGRAM</a:t>
            </a:r>
          </a:p>
        </p:txBody>
      </p:sp>
      <p:sp>
        <p:nvSpPr>
          <p:cNvPr id="10" name="TextBox 9">
            <a:extLst>
              <a:ext uri="{FF2B5EF4-FFF2-40B4-BE49-F238E27FC236}">
                <a16:creationId xmlns:a16="http://schemas.microsoft.com/office/drawing/2014/main" id="{59848D8F-6F89-428C-D27E-74CE5D41C62F}"/>
              </a:ext>
            </a:extLst>
          </p:cNvPr>
          <p:cNvSpPr txBox="1"/>
          <p:nvPr/>
        </p:nvSpPr>
        <p:spPr>
          <a:xfrm>
            <a:off x="3245924" y="1789800"/>
            <a:ext cx="2113936" cy="400110"/>
          </a:xfrm>
          <a:prstGeom prst="rect">
            <a:avLst/>
          </a:prstGeom>
          <a:noFill/>
        </p:spPr>
        <p:txBody>
          <a:bodyPr wrap="square" rtlCol="0">
            <a:spAutoFit/>
          </a:bodyPr>
          <a:lstStyle/>
          <a:p>
            <a:r>
              <a:rPr lang="en-US" sz="2000" b="1" dirty="0">
                <a:solidFill>
                  <a:schemeClr val="bg1"/>
                </a:solidFill>
              </a:rPr>
              <a:t>IT STUDENT</a:t>
            </a:r>
          </a:p>
        </p:txBody>
      </p:sp>
    </p:spTree>
    <p:extLst>
      <p:ext uri="{BB962C8B-B14F-4D97-AF65-F5344CB8AC3E}">
        <p14:creationId xmlns:p14="http://schemas.microsoft.com/office/powerpoint/2010/main" val="670830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sz="6000" dirty="0">
                <a:solidFill>
                  <a:srgbClr val="D1D5DB"/>
                </a:solidFill>
                <a:latin typeface="Söhne"/>
              </a:rPr>
              <a:t>Hierarchies, Lattice</a:t>
            </a:r>
            <a:endParaRPr sz="6000" dirty="0"/>
          </a:p>
        </p:txBody>
      </p:sp>
      <p:sp>
        <p:nvSpPr>
          <p:cNvPr id="159" name="Google Shape;159;p1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p>
        </p:txBody>
      </p:sp>
      <p:sp>
        <p:nvSpPr>
          <p:cNvPr id="160" name="Google Shape;160;p1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a:t>Module 1: Unit 2</a:t>
            </a:r>
            <a:endParaRPr/>
          </a:p>
        </p:txBody>
      </p:sp>
      <p:sp>
        <p:nvSpPr>
          <p:cNvPr id="161" name="Google Shape;161;p1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extLst>
      <p:ext uri="{BB962C8B-B14F-4D97-AF65-F5344CB8AC3E}">
        <p14:creationId xmlns:p14="http://schemas.microsoft.com/office/powerpoint/2010/main" val="3428864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1"/>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endParaRPr dirty="0"/>
          </a:p>
        </p:txBody>
      </p:sp>
      <p:sp>
        <p:nvSpPr>
          <p:cNvPr id="141" name="Google Shape;141;p11"/>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dirty="0"/>
              <a:t>Module 1: Unit 3</a:t>
            </a:r>
            <a:endParaRPr dirty="0"/>
          </a:p>
        </p:txBody>
      </p:sp>
      <p:sp>
        <p:nvSpPr>
          <p:cNvPr id="142" name="Google Shape;142;p11"/>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
        <p:nvSpPr>
          <p:cNvPr id="3" name="Title 2">
            <a:extLst>
              <a:ext uri="{FF2B5EF4-FFF2-40B4-BE49-F238E27FC236}">
                <a16:creationId xmlns:a16="http://schemas.microsoft.com/office/drawing/2014/main" id="{D7C2FBAC-927B-CA48-64C9-121C3C46CD82}"/>
              </a:ext>
            </a:extLst>
          </p:cNvPr>
          <p:cNvSpPr>
            <a:spLocks noGrp="1"/>
          </p:cNvSpPr>
          <p:nvPr>
            <p:ph type="title"/>
          </p:nvPr>
        </p:nvSpPr>
        <p:spPr/>
        <p:txBody>
          <a:bodyPr>
            <a:noAutofit/>
          </a:bodyPr>
          <a:lstStyle/>
          <a:p>
            <a:r>
              <a:rPr lang="en-US" sz="2000" dirty="0"/>
              <a:t>The following images are intended for educational purposes only to convey a much deeper and easier understanding to the student about the topic.</a:t>
            </a:r>
          </a:p>
        </p:txBody>
      </p:sp>
      <p:sp>
        <p:nvSpPr>
          <p:cNvPr id="4" name="TextBox 3">
            <a:extLst>
              <a:ext uri="{FF2B5EF4-FFF2-40B4-BE49-F238E27FC236}">
                <a16:creationId xmlns:a16="http://schemas.microsoft.com/office/drawing/2014/main" id="{CE9E3268-0763-7B16-5EC6-BC92F72C464C}"/>
              </a:ext>
            </a:extLst>
          </p:cNvPr>
          <p:cNvSpPr txBox="1"/>
          <p:nvPr/>
        </p:nvSpPr>
        <p:spPr>
          <a:xfrm>
            <a:off x="4843308" y="2580128"/>
            <a:ext cx="3592769" cy="369332"/>
          </a:xfrm>
          <a:prstGeom prst="rect">
            <a:avLst/>
          </a:prstGeom>
          <a:noFill/>
        </p:spPr>
        <p:txBody>
          <a:bodyPr wrap="square" rtlCol="0">
            <a:spAutoFit/>
          </a:bodyPr>
          <a:lstStyle/>
          <a:p>
            <a:r>
              <a:rPr lang="en-US" sz="1800" b="1" dirty="0">
                <a:solidFill>
                  <a:srgbClr val="FF0000"/>
                </a:solidFill>
              </a:rPr>
              <a:t>DISCLAIMER</a:t>
            </a:r>
          </a:p>
        </p:txBody>
      </p:sp>
    </p:spTree>
    <p:extLst>
      <p:ext uri="{BB962C8B-B14F-4D97-AF65-F5344CB8AC3E}">
        <p14:creationId xmlns:p14="http://schemas.microsoft.com/office/powerpoint/2010/main" val="29744471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4" name="TextBox 3">
            <a:extLst>
              <a:ext uri="{FF2B5EF4-FFF2-40B4-BE49-F238E27FC236}">
                <a16:creationId xmlns:a16="http://schemas.microsoft.com/office/drawing/2014/main" id="{6F03C1B5-CA1F-FB10-A769-037948CB3C84}"/>
              </a:ext>
            </a:extLst>
          </p:cNvPr>
          <p:cNvSpPr txBox="1"/>
          <p:nvPr/>
        </p:nvSpPr>
        <p:spPr>
          <a:xfrm>
            <a:off x="4994786" y="3121223"/>
            <a:ext cx="1573162" cy="307777"/>
          </a:xfrm>
          <a:prstGeom prst="rect">
            <a:avLst/>
          </a:prstGeom>
          <a:noFill/>
        </p:spPr>
        <p:txBody>
          <a:bodyPr wrap="square" rtlCol="0">
            <a:spAutoFit/>
          </a:bodyPr>
          <a:lstStyle/>
          <a:p>
            <a:r>
              <a:rPr lang="en-US" b="1" dirty="0">
                <a:solidFill>
                  <a:schemeClr val="bg1"/>
                </a:solidFill>
              </a:rPr>
              <a:t>Supertype</a:t>
            </a:r>
          </a:p>
        </p:txBody>
      </p:sp>
      <p:sp>
        <p:nvSpPr>
          <p:cNvPr id="5" name="TextBox 4">
            <a:extLst>
              <a:ext uri="{FF2B5EF4-FFF2-40B4-BE49-F238E27FC236}">
                <a16:creationId xmlns:a16="http://schemas.microsoft.com/office/drawing/2014/main" id="{6007250D-FC9B-1B0A-8DFD-542E04E411C5}"/>
              </a:ext>
            </a:extLst>
          </p:cNvPr>
          <p:cNvSpPr txBox="1"/>
          <p:nvPr/>
        </p:nvSpPr>
        <p:spPr>
          <a:xfrm>
            <a:off x="3028334" y="3249446"/>
            <a:ext cx="1573162" cy="307777"/>
          </a:xfrm>
          <a:prstGeom prst="rect">
            <a:avLst/>
          </a:prstGeom>
          <a:noFill/>
        </p:spPr>
        <p:txBody>
          <a:bodyPr wrap="square" rtlCol="0">
            <a:spAutoFit/>
          </a:bodyPr>
          <a:lstStyle/>
          <a:p>
            <a:r>
              <a:rPr lang="en-US" b="1" dirty="0">
                <a:solidFill>
                  <a:schemeClr val="bg1"/>
                </a:solidFill>
              </a:rPr>
              <a:t>Subtype</a:t>
            </a:r>
          </a:p>
        </p:txBody>
      </p:sp>
      <p:sp>
        <p:nvSpPr>
          <p:cNvPr id="7" name="TextBox 6">
            <a:extLst>
              <a:ext uri="{FF2B5EF4-FFF2-40B4-BE49-F238E27FC236}">
                <a16:creationId xmlns:a16="http://schemas.microsoft.com/office/drawing/2014/main" id="{AB01C343-5C92-2B78-D11D-715EF0246EDE}"/>
              </a:ext>
            </a:extLst>
          </p:cNvPr>
          <p:cNvSpPr txBox="1"/>
          <p:nvPr/>
        </p:nvSpPr>
        <p:spPr>
          <a:xfrm>
            <a:off x="2588842" y="4744064"/>
            <a:ext cx="1573162" cy="307777"/>
          </a:xfrm>
          <a:prstGeom prst="rect">
            <a:avLst/>
          </a:prstGeom>
          <a:noFill/>
        </p:spPr>
        <p:txBody>
          <a:bodyPr wrap="square" rtlCol="0">
            <a:spAutoFit/>
          </a:bodyPr>
          <a:lstStyle/>
          <a:p>
            <a:r>
              <a:rPr lang="en-US" b="1" dirty="0">
                <a:solidFill>
                  <a:schemeClr val="bg1"/>
                </a:solidFill>
              </a:rPr>
              <a:t>Hierarchies</a:t>
            </a:r>
          </a:p>
        </p:txBody>
      </p:sp>
      <p:pic>
        <p:nvPicPr>
          <p:cNvPr id="12" name="Picture 11">
            <a:extLst>
              <a:ext uri="{FF2B5EF4-FFF2-40B4-BE49-F238E27FC236}">
                <a16:creationId xmlns:a16="http://schemas.microsoft.com/office/drawing/2014/main" id="{A5CE842F-9716-ACF6-88A2-73502CEAA272}"/>
              </a:ext>
            </a:extLst>
          </p:cNvPr>
          <p:cNvPicPr>
            <a:picLocks noChangeAspect="1"/>
          </p:cNvPicPr>
          <p:nvPr/>
        </p:nvPicPr>
        <p:blipFill>
          <a:blip r:embed="rId3"/>
          <a:stretch>
            <a:fillRect/>
          </a:stretch>
        </p:blipFill>
        <p:spPr>
          <a:xfrm>
            <a:off x="480038" y="1297678"/>
            <a:ext cx="5835092" cy="4699999"/>
          </a:xfrm>
          <a:prstGeom prst="rect">
            <a:avLst/>
          </a:prstGeom>
        </p:spPr>
      </p:pic>
      <p:sp>
        <p:nvSpPr>
          <p:cNvPr id="13" name="TextBox 12">
            <a:extLst>
              <a:ext uri="{FF2B5EF4-FFF2-40B4-BE49-F238E27FC236}">
                <a16:creationId xmlns:a16="http://schemas.microsoft.com/office/drawing/2014/main" id="{660253C3-D8E4-7322-8A87-367D4C03F867}"/>
              </a:ext>
            </a:extLst>
          </p:cNvPr>
          <p:cNvSpPr txBox="1"/>
          <p:nvPr/>
        </p:nvSpPr>
        <p:spPr>
          <a:xfrm>
            <a:off x="4162004" y="2755142"/>
            <a:ext cx="1415845" cy="369332"/>
          </a:xfrm>
          <a:prstGeom prst="rect">
            <a:avLst/>
          </a:prstGeom>
          <a:noFill/>
        </p:spPr>
        <p:txBody>
          <a:bodyPr wrap="square" rtlCol="0">
            <a:spAutoFit/>
          </a:bodyPr>
          <a:lstStyle/>
          <a:p>
            <a:r>
              <a:rPr lang="en-US" sz="1800" b="1" dirty="0">
                <a:solidFill>
                  <a:schemeClr val="bg1"/>
                </a:solidFill>
              </a:rPr>
              <a:t>Supertype</a:t>
            </a:r>
          </a:p>
        </p:txBody>
      </p:sp>
      <p:sp>
        <p:nvSpPr>
          <p:cNvPr id="14" name="TextBox 13">
            <a:extLst>
              <a:ext uri="{FF2B5EF4-FFF2-40B4-BE49-F238E27FC236}">
                <a16:creationId xmlns:a16="http://schemas.microsoft.com/office/drawing/2014/main" id="{B672D327-6BEB-C88C-A1F7-A70B885DAD97}"/>
              </a:ext>
            </a:extLst>
          </p:cNvPr>
          <p:cNvSpPr txBox="1"/>
          <p:nvPr/>
        </p:nvSpPr>
        <p:spPr>
          <a:xfrm>
            <a:off x="1546623" y="3493788"/>
            <a:ext cx="1345139" cy="369332"/>
          </a:xfrm>
          <a:prstGeom prst="rect">
            <a:avLst/>
          </a:prstGeom>
          <a:noFill/>
        </p:spPr>
        <p:txBody>
          <a:bodyPr wrap="square" rtlCol="0">
            <a:spAutoFit/>
          </a:bodyPr>
          <a:lstStyle/>
          <a:p>
            <a:r>
              <a:rPr lang="en-US" sz="1800" b="1" dirty="0">
                <a:solidFill>
                  <a:schemeClr val="bg1"/>
                </a:solidFill>
              </a:rPr>
              <a:t>Subtype</a:t>
            </a:r>
          </a:p>
        </p:txBody>
      </p:sp>
      <p:sp>
        <p:nvSpPr>
          <p:cNvPr id="15" name="TextBox 14">
            <a:extLst>
              <a:ext uri="{FF2B5EF4-FFF2-40B4-BE49-F238E27FC236}">
                <a16:creationId xmlns:a16="http://schemas.microsoft.com/office/drawing/2014/main" id="{5CE170A5-5AE6-E2BB-B949-10D75EFB6DD0}"/>
              </a:ext>
            </a:extLst>
          </p:cNvPr>
          <p:cNvSpPr txBox="1"/>
          <p:nvPr/>
        </p:nvSpPr>
        <p:spPr>
          <a:xfrm>
            <a:off x="6459794" y="1181650"/>
            <a:ext cx="3824748" cy="461665"/>
          </a:xfrm>
          <a:prstGeom prst="rect">
            <a:avLst/>
          </a:prstGeom>
          <a:noFill/>
        </p:spPr>
        <p:txBody>
          <a:bodyPr wrap="square" rtlCol="0">
            <a:spAutoFit/>
          </a:bodyPr>
          <a:lstStyle/>
          <a:p>
            <a:r>
              <a:rPr lang="en-US" sz="2400" b="1" dirty="0">
                <a:solidFill>
                  <a:srgbClr val="044458"/>
                </a:solidFill>
              </a:rPr>
              <a:t>HIERARCHY</a:t>
            </a:r>
          </a:p>
        </p:txBody>
      </p:sp>
      <p:sp>
        <p:nvSpPr>
          <p:cNvPr id="16" name="TextBox 15">
            <a:extLst>
              <a:ext uri="{FF2B5EF4-FFF2-40B4-BE49-F238E27FC236}">
                <a16:creationId xmlns:a16="http://schemas.microsoft.com/office/drawing/2014/main" id="{16AF850B-B001-3B84-E36E-D2606CE3DC8E}"/>
              </a:ext>
            </a:extLst>
          </p:cNvPr>
          <p:cNvSpPr txBox="1"/>
          <p:nvPr/>
        </p:nvSpPr>
        <p:spPr>
          <a:xfrm>
            <a:off x="6451702" y="1816424"/>
            <a:ext cx="5329084" cy="2246769"/>
          </a:xfrm>
          <a:prstGeom prst="rect">
            <a:avLst/>
          </a:prstGeom>
          <a:noFill/>
        </p:spPr>
        <p:txBody>
          <a:bodyPr wrap="square" rtlCol="0">
            <a:spAutoFit/>
          </a:bodyPr>
          <a:lstStyle/>
          <a:p>
            <a:r>
              <a:rPr lang="en-US" sz="2800" dirty="0"/>
              <a:t>Has a constraint that every subtype has </a:t>
            </a:r>
            <a:r>
              <a:rPr lang="en-US" sz="2800" b="1" dirty="0"/>
              <a:t>only one </a:t>
            </a:r>
            <a:r>
              <a:rPr lang="en-US" sz="2800" dirty="0"/>
              <a:t>supertype / Subtype </a:t>
            </a:r>
          </a:p>
          <a:p>
            <a:endParaRPr lang="en-US" sz="2800" dirty="0"/>
          </a:p>
          <a:p>
            <a:r>
              <a:rPr lang="en-US" sz="2800" b="1" dirty="0"/>
              <a:t>“Single Inheritance”</a:t>
            </a:r>
          </a:p>
        </p:txBody>
      </p:sp>
    </p:spTree>
    <p:extLst>
      <p:ext uri="{BB962C8B-B14F-4D97-AF65-F5344CB8AC3E}">
        <p14:creationId xmlns:p14="http://schemas.microsoft.com/office/powerpoint/2010/main" val="39374604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5" name="TextBox 4">
            <a:extLst>
              <a:ext uri="{FF2B5EF4-FFF2-40B4-BE49-F238E27FC236}">
                <a16:creationId xmlns:a16="http://schemas.microsoft.com/office/drawing/2014/main" id="{6007250D-FC9B-1B0A-8DFD-542E04E411C5}"/>
              </a:ext>
            </a:extLst>
          </p:cNvPr>
          <p:cNvSpPr txBox="1"/>
          <p:nvPr/>
        </p:nvSpPr>
        <p:spPr>
          <a:xfrm>
            <a:off x="3028334" y="3249446"/>
            <a:ext cx="1573162" cy="307777"/>
          </a:xfrm>
          <a:prstGeom prst="rect">
            <a:avLst/>
          </a:prstGeom>
          <a:noFill/>
        </p:spPr>
        <p:txBody>
          <a:bodyPr wrap="square" rtlCol="0">
            <a:spAutoFit/>
          </a:bodyPr>
          <a:lstStyle/>
          <a:p>
            <a:r>
              <a:rPr lang="en-US" b="1" dirty="0">
                <a:solidFill>
                  <a:schemeClr val="bg1"/>
                </a:solidFill>
              </a:rPr>
              <a:t>Subtype</a:t>
            </a:r>
          </a:p>
        </p:txBody>
      </p:sp>
      <p:sp>
        <p:nvSpPr>
          <p:cNvPr id="2" name="Rectangle 1">
            <a:extLst>
              <a:ext uri="{FF2B5EF4-FFF2-40B4-BE49-F238E27FC236}">
                <a16:creationId xmlns:a16="http://schemas.microsoft.com/office/drawing/2014/main" id="{A2080B51-19F6-9D6C-6461-7041DB3A57C5}"/>
              </a:ext>
            </a:extLst>
          </p:cNvPr>
          <p:cNvSpPr/>
          <p:nvPr/>
        </p:nvSpPr>
        <p:spPr>
          <a:xfrm>
            <a:off x="4857135" y="1111045"/>
            <a:ext cx="2379407" cy="8455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EMPLOYEE</a:t>
            </a:r>
          </a:p>
        </p:txBody>
      </p:sp>
      <p:cxnSp>
        <p:nvCxnSpPr>
          <p:cNvPr id="6" name="Straight Connector 5">
            <a:extLst>
              <a:ext uri="{FF2B5EF4-FFF2-40B4-BE49-F238E27FC236}">
                <a16:creationId xmlns:a16="http://schemas.microsoft.com/office/drawing/2014/main" id="{0268250A-C1D2-1A70-B40C-141C0B31B1DC}"/>
              </a:ext>
            </a:extLst>
          </p:cNvPr>
          <p:cNvCxnSpPr>
            <a:stCxn id="2" idx="2"/>
          </p:cNvCxnSpPr>
          <p:nvPr/>
        </p:nvCxnSpPr>
        <p:spPr>
          <a:xfrm flipH="1">
            <a:off x="3126658" y="1956619"/>
            <a:ext cx="2920181" cy="1164604"/>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95BCE8F1-39C1-1151-22CB-7055F5061A5F}"/>
              </a:ext>
            </a:extLst>
          </p:cNvPr>
          <p:cNvSpPr/>
          <p:nvPr/>
        </p:nvSpPr>
        <p:spPr>
          <a:xfrm>
            <a:off x="1989075" y="3140887"/>
            <a:ext cx="2172929" cy="11335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Secretary</a:t>
            </a:r>
          </a:p>
        </p:txBody>
      </p:sp>
      <p:cxnSp>
        <p:nvCxnSpPr>
          <p:cNvPr id="9" name="Straight Connector 8">
            <a:extLst>
              <a:ext uri="{FF2B5EF4-FFF2-40B4-BE49-F238E27FC236}">
                <a16:creationId xmlns:a16="http://schemas.microsoft.com/office/drawing/2014/main" id="{26FE22FB-9F5F-C2B7-B57E-972C66945A4E}"/>
              </a:ext>
            </a:extLst>
          </p:cNvPr>
          <p:cNvCxnSpPr>
            <a:cxnSpLocks/>
            <a:stCxn id="2" idx="2"/>
            <a:endCxn id="17" idx="0"/>
          </p:cNvCxnSpPr>
          <p:nvPr/>
        </p:nvCxnSpPr>
        <p:spPr>
          <a:xfrm>
            <a:off x="6046839" y="1956619"/>
            <a:ext cx="2850535" cy="1164604"/>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91628F16-5850-B3D2-E154-63542481B488}"/>
              </a:ext>
            </a:extLst>
          </p:cNvPr>
          <p:cNvSpPr/>
          <p:nvPr/>
        </p:nvSpPr>
        <p:spPr>
          <a:xfrm>
            <a:off x="7810909" y="3121223"/>
            <a:ext cx="2172929" cy="11335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a:t>
            </a:r>
          </a:p>
        </p:txBody>
      </p:sp>
      <p:sp>
        <p:nvSpPr>
          <p:cNvPr id="26" name="TextBox 25">
            <a:extLst>
              <a:ext uri="{FF2B5EF4-FFF2-40B4-BE49-F238E27FC236}">
                <a16:creationId xmlns:a16="http://schemas.microsoft.com/office/drawing/2014/main" id="{C7217D95-8E10-AB14-9EE7-6FEF3AB9EAAC}"/>
              </a:ext>
            </a:extLst>
          </p:cNvPr>
          <p:cNvSpPr txBox="1"/>
          <p:nvPr/>
        </p:nvSpPr>
        <p:spPr>
          <a:xfrm>
            <a:off x="2551867" y="4711708"/>
            <a:ext cx="7481132" cy="923330"/>
          </a:xfrm>
          <a:prstGeom prst="rect">
            <a:avLst/>
          </a:prstGeom>
          <a:noFill/>
        </p:spPr>
        <p:txBody>
          <a:bodyPr wrap="square">
            <a:spAutoFit/>
          </a:bodyPr>
          <a:lstStyle/>
          <a:p>
            <a:r>
              <a:rPr lang="en-US" sz="1800" b="1" dirty="0"/>
              <a:t>This relationship is typically used to model a "part-of" or "is-a" relationship, where the parent entity is a higher-level category that contains or encompasses the child entities. </a:t>
            </a:r>
          </a:p>
        </p:txBody>
      </p:sp>
    </p:spTree>
    <p:extLst>
      <p:ext uri="{BB962C8B-B14F-4D97-AF65-F5344CB8AC3E}">
        <p14:creationId xmlns:p14="http://schemas.microsoft.com/office/powerpoint/2010/main" val="392599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717FC171-D8DB-27A4-33D0-FC286E3E23E1}"/>
              </a:ext>
            </a:extLst>
          </p:cNvPr>
          <p:cNvSpPr txBox="1"/>
          <p:nvPr/>
        </p:nvSpPr>
        <p:spPr>
          <a:xfrm>
            <a:off x="383458" y="708440"/>
            <a:ext cx="5496232" cy="523220"/>
          </a:xfrm>
          <a:prstGeom prst="rect">
            <a:avLst/>
          </a:prstGeom>
          <a:noFill/>
        </p:spPr>
        <p:txBody>
          <a:bodyPr wrap="square" rtlCol="0">
            <a:spAutoFit/>
          </a:bodyPr>
          <a:lstStyle/>
          <a:p>
            <a:r>
              <a:rPr lang="en-US" sz="2800" b="1" dirty="0">
                <a:solidFill>
                  <a:srgbClr val="044458"/>
                </a:solidFill>
              </a:rPr>
              <a:t>SPECIALIZATION LATTICE</a:t>
            </a:r>
          </a:p>
        </p:txBody>
      </p:sp>
      <p:sp>
        <p:nvSpPr>
          <p:cNvPr id="7" name="TextBox 6">
            <a:extLst>
              <a:ext uri="{FF2B5EF4-FFF2-40B4-BE49-F238E27FC236}">
                <a16:creationId xmlns:a16="http://schemas.microsoft.com/office/drawing/2014/main" id="{0A6F0EF5-03C3-1AB2-BFB5-ADC1B39C87A2}"/>
              </a:ext>
            </a:extLst>
          </p:cNvPr>
          <p:cNvSpPr txBox="1"/>
          <p:nvPr/>
        </p:nvSpPr>
        <p:spPr>
          <a:xfrm>
            <a:off x="383458" y="1258348"/>
            <a:ext cx="11220348" cy="830997"/>
          </a:xfrm>
          <a:prstGeom prst="rect">
            <a:avLst/>
          </a:prstGeom>
          <a:noFill/>
        </p:spPr>
        <p:txBody>
          <a:bodyPr wrap="square" rtlCol="0">
            <a:spAutoFit/>
          </a:bodyPr>
          <a:lstStyle/>
          <a:p>
            <a:r>
              <a:rPr lang="en-US" sz="2400" dirty="0"/>
              <a:t>A subclass can be subclass of more than one superclass</a:t>
            </a:r>
          </a:p>
          <a:p>
            <a:r>
              <a:rPr lang="en-US" sz="2400" dirty="0"/>
              <a:t>“</a:t>
            </a:r>
            <a:r>
              <a:rPr lang="en-US" sz="2400" b="1" dirty="0"/>
              <a:t>multiple inheritance / shared subclass</a:t>
            </a:r>
            <a:r>
              <a:rPr lang="en-US" sz="2400" dirty="0"/>
              <a:t>”</a:t>
            </a:r>
          </a:p>
        </p:txBody>
      </p:sp>
      <p:sp>
        <p:nvSpPr>
          <p:cNvPr id="12" name="TextBox 11">
            <a:extLst>
              <a:ext uri="{FF2B5EF4-FFF2-40B4-BE49-F238E27FC236}">
                <a16:creationId xmlns:a16="http://schemas.microsoft.com/office/drawing/2014/main" id="{EA3B2157-B12D-E40B-23C1-8FCE0D735F3C}"/>
              </a:ext>
            </a:extLst>
          </p:cNvPr>
          <p:cNvSpPr txBox="1"/>
          <p:nvPr/>
        </p:nvSpPr>
        <p:spPr>
          <a:xfrm>
            <a:off x="6508955" y="1976284"/>
            <a:ext cx="1602658" cy="307777"/>
          </a:xfrm>
          <a:prstGeom prst="rect">
            <a:avLst/>
          </a:prstGeom>
          <a:noFill/>
        </p:spPr>
        <p:txBody>
          <a:bodyPr wrap="square" rtlCol="0">
            <a:spAutoFit/>
          </a:bodyPr>
          <a:lstStyle/>
          <a:p>
            <a:r>
              <a:rPr lang="en-US" dirty="0">
                <a:solidFill>
                  <a:schemeClr val="bg1"/>
                </a:solidFill>
              </a:rPr>
              <a:t>Supertype</a:t>
            </a:r>
          </a:p>
        </p:txBody>
      </p:sp>
      <p:sp>
        <p:nvSpPr>
          <p:cNvPr id="14" name="TextBox 13">
            <a:extLst>
              <a:ext uri="{FF2B5EF4-FFF2-40B4-BE49-F238E27FC236}">
                <a16:creationId xmlns:a16="http://schemas.microsoft.com/office/drawing/2014/main" id="{0142D808-EE24-7D94-B93B-3409E10752FD}"/>
              </a:ext>
            </a:extLst>
          </p:cNvPr>
          <p:cNvSpPr txBox="1"/>
          <p:nvPr/>
        </p:nvSpPr>
        <p:spPr>
          <a:xfrm>
            <a:off x="5294671" y="2515507"/>
            <a:ext cx="1602658" cy="307777"/>
          </a:xfrm>
          <a:prstGeom prst="rect">
            <a:avLst/>
          </a:prstGeom>
          <a:noFill/>
        </p:spPr>
        <p:txBody>
          <a:bodyPr wrap="square" rtlCol="0">
            <a:spAutoFit/>
          </a:bodyPr>
          <a:lstStyle/>
          <a:p>
            <a:r>
              <a:rPr lang="en-US" dirty="0">
                <a:solidFill>
                  <a:schemeClr val="bg1"/>
                </a:solidFill>
              </a:rPr>
              <a:t>Subclass</a:t>
            </a:r>
          </a:p>
        </p:txBody>
      </p:sp>
      <p:sp>
        <p:nvSpPr>
          <p:cNvPr id="41" name="Rectangle 40">
            <a:extLst>
              <a:ext uri="{FF2B5EF4-FFF2-40B4-BE49-F238E27FC236}">
                <a16:creationId xmlns:a16="http://schemas.microsoft.com/office/drawing/2014/main" id="{154366EB-4D51-C01B-A72A-77165EEBFB72}"/>
              </a:ext>
            </a:extLst>
          </p:cNvPr>
          <p:cNvSpPr/>
          <p:nvPr/>
        </p:nvSpPr>
        <p:spPr>
          <a:xfrm>
            <a:off x="4503174" y="2089345"/>
            <a:ext cx="1376516" cy="50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Employee</a:t>
            </a:r>
          </a:p>
        </p:txBody>
      </p:sp>
      <p:cxnSp>
        <p:nvCxnSpPr>
          <p:cNvPr id="43" name="Straight Connector 42">
            <a:extLst>
              <a:ext uri="{FF2B5EF4-FFF2-40B4-BE49-F238E27FC236}">
                <a16:creationId xmlns:a16="http://schemas.microsoft.com/office/drawing/2014/main" id="{E81CD17C-29E4-9A6F-031B-B70BCC6EAFFD}"/>
              </a:ext>
            </a:extLst>
          </p:cNvPr>
          <p:cNvCxnSpPr/>
          <p:nvPr/>
        </p:nvCxnSpPr>
        <p:spPr>
          <a:xfrm flipH="1">
            <a:off x="3254477" y="2595716"/>
            <a:ext cx="1248697" cy="42616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594710D-E11F-741E-89A1-035A48113E55}"/>
              </a:ext>
            </a:extLst>
          </p:cNvPr>
          <p:cNvCxnSpPr>
            <a:cxnSpLocks/>
            <a:endCxn id="46" idx="7"/>
          </p:cNvCxnSpPr>
          <p:nvPr/>
        </p:nvCxnSpPr>
        <p:spPr>
          <a:xfrm flipH="1">
            <a:off x="3209840" y="2515507"/>
            <a:ext cx="1293334" cy="402263"/>
          </a:xfrm>
          <a:prstGeom prst="line">
            <a:avLst/>
          </a:prstGeom>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7B166F29-4822-4219-F7B8-B7E2149C6E61}"/>
              </a:ext>
            </a:extLst>
          </p:cNvPr>
          <p:cNvSpPr/>
          <p:nvPr/>
        </p:nvSpPr>
        <p:spPr>
          <a:xfrm>
            <a:off x="2949678" y="2869574"/>
            <a:ext cx="304799" cy="3291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
            </a:r>
          </a:p>
        </p:txBody>
      </p:sp>
      <p:cxnSp>
        <p:nvCxnSpPr>
          <p:cNvPr id="48" name="Straight Connector 47">
            <a:extLst>
              <a:ext uri="{FF2B5EF4-FFF2-40B4-BE49-F238E27FC236}">
                <a16:creationId xmlns:a16="http://schemas.microsoft.com/office/drawing/2014/main" id="{D814A41C-2D93-7AB5-2FF7-F99DF7B7680C}"/>
              </a:ext>
            </a:extLst>
          </p:cNvPr>
          <p:cNvCxnSpPr>
            <a:stCxn id="46" idx="2"/>
          </p:cNvCxnSpPr>
          <p:nvPr/>
        </p:nvCxnSpPr>
        <p:spPr>
          <a:xfrm flipH="1">
            <a:off x="1543665" y="3034126"/>
            <a:ext cx="1406013" cy="523097"/>
          </a:xfrm>
          <a:prstGeom prst="line">
            <a:avLst/>
          </a:prstGeom>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42EBB33-709E-F19C-423D-C11F99889BB3}"/>
              </a:ext>
            </a:extLst>
          </p:cNvPr>
          <p:cNvSpPr/>
          <p:nvPr/>
        </p:nvSpPr>
        <p:spPr>
          <a:xfrm>
            <a:off x="973395" y="3562404"/>
            <a:ext cx="1061884"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Secretary</a:t>
            </a:r>
          </a:p>
        </p:txBody>
      </p:sp>
      <p:cxnSp>
        <p:nvCxnSpPr>
          <p:cNvPr id="50" name="Straight Connector 49">
            <a:extLst>
              <a:ext uri="{FF2B5EF4-FFF2-40B4-BE49-F238E27FC236}">
                <a16:creationId xmlns:a16="http://schemas.microsoft.com/office/drawing/2014/main" id="{A0FC5A43-7CDB-D855-1457-6C6AFD23C137}"/>
              </a:ext>
            </a:extLst>
          </p:cNvPr>
          <p:cNvCxnSpPr>
            <a:cxnSpLocks/>
            <a:stCxn id="46" idx="4"/>
            <a:endCxn id="52" idx="0"/>
          </p:cNvCxnSpPr>
          <p:nvPr/>
        </p:nvCxnSpPr>
        <p:spPr>
          <a:xfrm flipH="1">
            <a:off x="2989006" y="3198678"/>
            <a:ext cx="113072" cy="379635"/>
          </a:xfrm>
          <a:prstGeom prst="line">
            <a:avLst/>
          </a:prstGeom>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C90CB6E4-7804-5549-F1C5-D8B3DF9FAEE2}"/>
              </a:ext>
            </a:extLst>
          </p:cNvPr>
          <p:cNvSpPr/>
          <p:nvPr/>
        </p:nvSpPr>
        <p:spPr>
          <a:xfrm>
            <a:off x="2458064" y="3578313"/>
            <a:ext cx="1061884"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Web Developer</a:t>
            </a:r>
          </a:p>
        </p:txBody>
      </p:sp>
      <p:cxnSp>
        <p:nvCxnSpPr>
          <p:cNvPr id="57" name="Straight Connector 56">
            <a:extLst>
              <a:ext uri="{FF2B5EF4-FFF2-40B4-BE49-F238E27FC236}">
                <a16:creationId xmlns:a16="http://schemas.microsoft.com/office/drawing/2014/main" id="{95DA34EC-D703-D79F-BB56-F1473ACF466F}"/>
              </a:ext>
            </a:extLst>
          </p:cNvPr>
          <p:cNvCxnSpPr>
            <a:cxnSpLocks/>
            <a:endCxn id="58" idx="0"/>
          </p:cNvCxnSpPr>
          <p:nvPr/>
        </p:nvCxnSpPr>
        <p:spPr>
          <a:xfrm>
            <a:off x="5879690" y="2515507"/>
            <a:ext cx="1759978" cy="520190"/>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AA178F19-5829-4F47-35A2-5E2C145EEB3F}"/>
              </a:ext>
            </a:extLst>
          </p:cNvPr>
          <p:cNvSpPr/>
          <p:nvPr/>
        </p:nvSpPr>
        <p:spPr>
          <a:xfrm>
            <a:off x="7487268" y="3035697"/>
            <a:ext cx="304799" cy="30777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
            </a:r>
          </a:p>
        </p:txBody>
      </p:sp>
      <p:cxnSp>
        <p:nvCxnSpPr>
          <p:cNvPr id="60" name="Straight Connector 59">
            <a:extLst>
              <a:ext uri="{FF2B5EF4-FFF2-40B4-BE49-F238E27FC236}">
                <a16:creationId xmlns:a16="http://schemas.microsoft.com/office/drawing/2014/main" id="{78F02B9F-198B-6C5B-9962-6641B29D521D}"/>
              </a:ext>
            </a:extLst>
          </p:cNvPr>
          <p:cNvCxnSpPr>
            <a:endCxn id="58" idx="1"/>
          </p:cNvCxnSpPr>
          <p:nvPr/>
        </p:nvCxnSpPr>
        <p:spPr>
          <a:xfrm>
            <a:off x="5879690" y="2595716"/>
            <a:ext cx="1652215" cy="4850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FE04045-F431-428D-9F32-AC6D64E90131}"/>
              </a:ext>
            </a:extLst>
          </p:cNvPr>
          <p:cNvCxnSpPr>
            <a:stCxn id="58" idx="3"/>
          </p:cNvCxnSpPr>
          <p:nvPr/>
        </p:nvCxnSpPr>
        <p:spPr>
          <a:xfrm flipH="1">
            <a:off x="6744929" y="3298401"/>
            <a:ext cx="786976" cy="279912"/>
          </a:xfrm>
          <a:prstGeom prst="line">
            <a:avLst/>
          </a:prstGeom>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A4155791-A954-52DE-CAF1-FCF530220536}"/>
              </a:ext>
            </a:extLst>
          </p:cNvPr>
          <p:cNvSpPr/>
          <p:nvPr/>
        </p:nvSpPr>
        <p:spPr>
          <a:xfrm>
            <a:off x="5879691" y="3588727"/>
            <a:ext cx="1312606"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Employee</a:t>
            </a:r>
          </a:p>
        </p:txBody>
      </p:sp>
      <p:sp>
        <p:nvSpPr>
          <p:cNvPr id="128" name="Rectangle 127">
            <a:extLst>
              <a:ext uri="{FF2B5EF4-FFF2-40B4-BE49-F238E27FC236}">
                <a16:creationId xmlns:a16="http://schemas.microsoft.com/office/drawing/2014/main" id="{6712A430-25CB-518B-5CAC-76D9522EB0DB}"/>
              </a:ext>
            </a:extLst>
          </p:cNvPr>
          <p:cNvSpPr/>
          <p:nvPr/>
        </p:nvSpPr>
        <p:spPr>
          <a:xfrm>
            <a:off x="8111613" y="3588987"/>
            <a:ext cx="1312606"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Hourly Employee</a:t>
            </a:r>
          </a:p>
        </p:txBody>
      </p:sp>
      <p:cxnSp>
        <p:nvCxnSpPr>
          <p:cNvPr id="130" name="Straight Connector 129">
            <a:extLst>
              <a:ext uri="{FF2B5EF4-FFF2-40B4-BE49-F238E27FC236}">
                <a16:creationId xmlns:a16="http://schemas.microsoft.com/office/drawing/2014/main" id="{42C4FE0F-776C-76B7-B377-8CD0855ED985}"/>
              </a:ext>
            </a:extLst>
          </p:cNvPr>
          <p:cNvCxnSpPr>
            <a:cxnSpLocks/>
            <a:stCxn id="58" idx="5"/>
            <a:endCxn id="128" idx="0"/>
          </p:cNvCxnSpPr>
          <p:nvPr/>
        </p:nvCxnSpPr>
        <p:spPr>
          <a:xfrm>
            <a:off x="7747430" y="3298401"/>
            <a:ext cx="1020486" cy="290586"/>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EE5715BA-30E8-C33E-7611-E333ECECE083}"/>
              </a:ext>
            </a:extLst>
          </p:cNvPr>
          <p:cNvGrpSpPr/>
          <p:nvPr/>
        </p:nvGrpSpPr>
        <p:grpSpPr>
          <a:xfrm>
            <a:off x="2989006" y="3991268"/>
            <a:ext cx="3546988" cy="1227191"/>
            <a:chOff x="2989006" y="3991268"/>
            <a:chExt cx="3546988" cy="1227191"/>
          </a:xfrm>
        </p:grpSpPr>
        <p:sp>
          <p:nvSpPr>
            <p:cNvPr id="132" name="Rectangle 131">
              <a:extLst>
                <a:ext uri="{FF2B5EF4-FFF2-40B4-BE49-F238E27FC236}">
                  <a16:creationId xmlns:a16="http://schemas.microsoft.com/office/drawing/2014/main" id="{497BD4DC-13CD-87DF-A067-D44D0DA502B3}"/>
                </a:ext>
              </a:extLst>
            </p:cNvPr>
            <p:cNvSpPr/>
            <p:nvPr/>
          </p:nvSpPr>
          <p:spPr>
            <a:xfrm>
              <a:off x="4291781" y="4712088"/>
              <a:ext cx="1823883" cy="50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Manager</a:t>
              </a:r>
            </a:p>
          </p:txBody>
        </p:sp>
        <p:cxnSp>
          <p:nvCxnSpPr>
            <p:cNvPr id="134" name="Straight Connector 133">
              <a:extLst>
                <a:ext uri="{FF2B5EF4-FFF2-40B4-BE49-F238E27FC236}">
                  <a16:creationId xmlns:a16="http://schemas.microsoft.com/office/drawing/2014/main" id="{B09C96CC-7F3D-3682-171A-1633A8F6B403}"/>
                </a:ext>
              </a:extLst>
            </p:cNvPr>
            <p:cNvCxnSpPr>
              <a:cxnSpLocks/>
              <a:stCxn id="52" idx="2"/>
              <a:endCxn id="132" idx="1"/>
            </p:cNvCxnSpPr>
            <p:nvPr/>
          </p:nvCxnSpPr>
          <p:spPr>
            <a:xfrm>
              <a:off x="2989006" y="3991268"/>
              <a:ext cx="1302775" cy="974006"/>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6834D712-45FE-B30B-8EE4-0CE698237879}"/>
                </a:ext>
              </a:extLst>
            </p:cNvPr>
            <p:cNvCxnSpPr>
              <a:cxnSpLocks/>
              <a:stCxn id="132" idx="3"/>
              <a:endCxn id="63" idx="2"/>
            </p:cNvCxnSpPr>
            <p:nvPr/>
          </p:nvCxnSpPr>
          <p:spPr>
            <a:xfrm flipV="1">
              <a:off x="6115664" y="4001682"/>
              <a:ext cx="420330" cy="963592"/>
            </a:xfrm>
            <a:prstGeom prst="line">
              <a:avLst/>
            </a:prstGeom>
          </p:spPr>
          <p:style>
            <a:lnRef idx="1">
              <a:schemeClr val="dk1"/>
            </a:lnRef>
            <a:fillRef idx="0">
              <a:schemeClr val="dk1"/>
            </a:fillRef>
            <a:effectRef idx="0">
              <a:schemeClr val="dk1"/>
            </a:effectRef>
            <a:fontRef idx="minor">
              <a:schemeClr val="tx1"/>
            </a:fontRef>
          </p:style>
        </p:cxnSp>
      </p:grpSp>
      <p:sp>
        <p:nvSpPr>
          <p:cNvPr id="4" name="TextBox 3">
            <a:extLst>
              <a:ext uri="{FF2B5EF4-FFF2-40B4-BE49-F238E27FC236}">
                <a16:creationId xmlns:a16="http://schemas.microsoft.com/office/drawing/2014/main" id="{89E3463C-056F-0E72-1C0B-7BC9571763CF}"/>
              </a:ext>
            </a:extLst>
          </p:cNvPr>
          <p:cNvSpPr txBox="1"/>
          <p:nvPr/>
        </p:nvSpPr>
        <p:spPr>
          <a:xfrm>
            <a:off x="3374926" y="6318749"/>
            <a:ext cx="4395020" cy="307777"/>
          </a:xfrm>
          <a:prstGeom prst="rect">
            <a:avLst/>
          </a:prstGeom>
          <a:noFill/>
        </p:spPr>
        <p:txBody>
          <a:bodyPr wrap="square" rtlCol="0">
            <a:spAutoFit/>
          </a:bodyPr>
          <a:lstStyle/>
          <a:p>
            <a:r>
              <a:rPr lang="en-US" dirty="0"/>
              <a:t>A specialization lattice of an employee database </a:t>
            </a:r>
          </a:p>
        </p:txBody>
      </p:sp>
      <p:sp>
        <p:nvSpPr>
          <p:cNvPr id="6" name="TextBox 5">
            <a:extLst>
              <a:ext uri="{FF2B5EF4-FFF2-40B4-BE49-F238E27FC236}">
                <a16:creationId xmlns:a16="http://schemas.microsoft.com/office/drawing/2014/main" id="{C769FB54-5CE5-62EF-654B-E66A197307F6}"/>
              </a:ext>
            </a:extLst>
          </p:cNvPr>
          <p:cNvSpPr txBox="1"/>
          <p:nvPr/>
        </p:nvSpPr>
        <p:spPr>
          <a:xfrm>
            <a:off x="489872" y="4076158"/>
            <a:ext cx="2966884" cy="1384995"/>
          </a:xfrm>
          <a:prstGeom prst="rect">
            <a:avLst/>
          </a:prstGeom>
          <a:noFill/>
        </p:spPr>
        <p:txBody>
          <a:bodyPr wrap="square" rtlCol="0">
            <a:spAutoFit/>
          </a:bodyPr>
          <a:lstStyle/>
          <a:p>
            <a:r>
              <a:rPr lang="en-US" dirty="0"/>
              <a:t>Employee has a subtype of roles, Secretary and a Web developer. An employee must be either Secretary or a web developer( </a:t>
            </a:r>
            <a:r>
              <a:rPr lang="en-US" b="1" dirty="0"/>
              <a:t>total specialization and disjoint constraints</a:t>
            </a:r>
            <a:r>
              <a:rPr lang="en-US" dirty="0"/>
              <a:t>)</a:t>
            </a:r>
          </a:p>
        </p:txBody>
      </p:sp>
      <p:sp>
        <p:nvSpPr>
          <p:cNvPr id="8" name="TextBox 7">
            <a:extLst>
              <a:ext uri="{FF2B5EF4-FFF2-40B4-BE49-F238E27FC236}">
                <a16:creationId xmlns:a16="http://schemas.microsoft.com/office/drawing/2014/main" id="{75B94D60-B5C8-B3A0-DDB8-C736FC134A5B}"/>
              </a:ext>
            </a:extLst>
          </p:cNvPr>
          <p:cNvSpPr txBox="1"/>
          <p:nvPr/>
        </p:nvSpPr>
        <p:spPr>
          <a:xfrm>
            <a:off x="7988708" y="4104130"/>
            <a:ext cx="3997841" cy="1169551"/>
          </a:xfrm>
          <a:prstGeom prst="rect">
            <a:avLst/>
          </a:prstGeom>
          <a:noFill/>
        </p:spPr>
        <p:txBody>
          <a:bodyPr wrap="square" rtlCol="0">
            <a:spAutoFit/>
          </a:bodyPr>
          <a:lstStyle/>
          <a:p>
            <a:r>
              <a:rPr lang="en-US" b="0" i="0" dirty="0">
                <a:solidFill>
                  <a:schemeClr val="tx1"/>
                </a:solidFill>
                <a:effectLst/>
                <a:latin typeface="+mn-lt"/>
              </a:rPr>
              <a:t>Employees have various options for how they will get paid, Regular employee and Hourly employee(</a:t>
            </a:r>
            <a:r>
              <a:rPr lang="en-US" b="1" i="0" dirty="0">
                <a:solidFill>
                  <a:schemeClr val="tx1"/>
                </a:solidFill>
                <a:effectLst/>
                <a:latin typeface="+mn-lt"/>
              </a:rPr>
              <a:t>total specialization and disjoint constraints</a:t>
            </a:r>
            <a:r>
              <a:rPr lang="en-US" b="0" i="0" dirty="0">
                <a:solidFill>
                  <a:schemeClr val="tx1"/>
                </a:solidFill>
                <a:effectLst/>
                <a:latin typeface="+mn-lt"/>
              </a:rPr>
              <a:t>) Since a single employee cannot be a regular and hourly at the same time</a:t>
            </a:r>
            <a:endParaRPr lang="en-US" dirty="0">
              <a:solidFill>
                <a:schemeClr val="tx1"/>
              </a:solidFill>
              <a:latin typeface="+mn-lt"/>
            </a:endParaRPr>
          </a:p>
        </p:txBody>
      </p:sp>
      <p:grpSp>
        <p:nvGrpSpPr>
          <p:cNvPr id="17" name="Group 16">
            <a:extLst>
              <a:ext uri="{FF2B5EF4-FFF2-40B4-BE49-F238E27FC236}">
                <a16:creationId xmlns:a16="http://schemas.microsoft.com/office/drawing/2014/main" id="{2BCF9F7F-F2B8-4E39-2596-3B2A38328CAD}"/>
              </a:ext>
            </a:extLst>
          </p:cNvPr>
          <p:cNvGrpSpPr/>
          <p:nvPr/>
        </p:nvGrpSpPr>
        <p:grpSpPr>
          <a:xfrm>
            <a:off x="-932731" y="4065180"/>
            <a:ext cx="8778974" cy="6858000"/>
            <a:chOff x="-480548" y="4060249"/>
            <a:chExt cx="8778974" cy="6858000"/>
          </a:xfrm>
        </p:grpSpPr>
        <p:pic>
          <p:nvPicPr>
            <p:cNvPr id="15" name="Picture 14" descr="A cartoon character with his hand on his chin&#10;&#10;Description automatically generated">
              <a:extLst>
                <a:ext uri="{FF2B5EF4-FFF2-40B4-BE49-F238E27FC236}">
                  <a16:creationId xmlns:a16="http://schemas.microsoft.com/office/drawing/2014/main" id="{6D301C8F-E24F-9901-1787-78F25E69E678}"/>
                </a:ext>
              </a:extLst>
            </p:cNvPr>
            <p:cNvPicPr>
              <a:picLocks noChangeAspect="1"/>
            </p:cNvPicPr>
            <p:nvPr/>
          </p:nvPicPr>
          <p:blipFill>
            <a:blip r:embed="rId3"/>
            <a:stretch>
              <a:fillRect/>
            </a:stretch>
          </p:blipFill>
          <p:spPr>
            <a:xfrm>
              <a:off x="-480548" y="4060249"/>
              <a:ext cx="6858000" cy="6858000"/>
            </a:xfrm>
            <a:prstGeom prst="rect">
              <a:avLst/>
            </a:prstGeom>
          </p:spPr>
        </p:pic>
        <p:sp>
          <p:nvSpPr>
            <p:cNvPr id="16" name="Rectangle 15">
              <a:extLst>
                <a:ext uri="{FF2B5EF4-FFF2-40B4-BE49-F238E27FC236}">
                  <a16:creationId xmlns:a16="http://schemas.microsoft.com/office/drawing/2014/main" id="{9078C118-D749-BEB8-90C0-8FC1906DF4B4}"/>
                </a:ext>
              </a:extLst>
            </p:cNvPr>
            <p:cNvSpPr/>
            <p:nvPr/>
          </p:nvSpPr>
          <p:spPr>
            <a:xfrm>
              <a:off x="3374926" y="5299587"/>
              <a:ext cx="4923500" cy="9568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Let's assume, that there is one employee that can do the task of the web developer and compensated as regular employee …… An IT Manager</a:t>
              </a:r>
            </a:p>
          </p:txBody>
        </p:sp>
      </p:grpSp>
      <p:sp>
        <p:nvSpPr>
          <p:cNvPr id="2" name="Arc 1">
            <a:extLst>
              <a:ext uri="{FF2B5EF4-FFF2-40B4-BE49-F238E27FC236}">
                <a16:creationId xmlns:a16="http://schemas.microsoft.com/office/drawing/2014/main" id="{2A5948F7-4DA3-1B98-D880-0F9D4F6F3E29}"/>
              </a:ext>
            </a:extLst>
          </p:cNvPr>
          <p:cNvSpPr/>
          <p:nvPr/>
        </p:nvSpPr>
        <p:spPr>
          <a:xfrm rot="6162235">
            <a:off x="2957348" y="3340291"/>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5536CD76-8F14-6A2E-C32A-F6A4F0CD73F5}"/>
              </a:ext>
            </a:extLst>
          </p:cNvPr>
          <p:cNvSpPr/>
          <p:nvPr/>
        </p:nvSpPr>
        <p:spPr>
          <a:xfrm rot="8604135">
            <a:off x="2129046" y="3241792"/>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90F695F5-4BEE-A6E2-6BB0-2A37D06A5CA8}"/>
              </a:ext>
            </a:extLst>
          </p:cNvPr>
          <p:cNvSpPr/>
          <p:nvPr/>
        </p:nvSpPr>
        <p:spPr>
          <a:xfrm rot="9411250">
            <a:off x="7106627" y="3364968"/>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274E59B9-F94F-34CF-F87A-BE2C3E0E8724}"/>
              </a:ext>
            </a:extLst>
          </p:cNvPr>
          <p:cNvSpPr/>
          <p:nvPr/>
        </p:nvSpPr>
        <p:spPr>
          <a:xfrm rot="1777863">
            <a:off x="8027301" y="3330311"/>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75341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sz="6000" dirty="0">
                <a:solidFill>
                  <a:srgbClr val="D1D5DB"/>
                </a:solidFill>
                <a:latin typeface="Söhne"/>
              </a:rPr>
              <a:t>UNION</a:t>
            </a:r>
            <a:endParaRPr sz="6000" dirty="0"/>
          </a:p>
        </p:txBody>
      </p:sp>
      <p:sp>
        <p:nvSpPr>
          <p:cNvPr id="159" name="Google Shape;159;p1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p>
        </p:txBody>
      </p:sp>
      <p:sp>
        <p:nvSpPr>
          <p:cNvPr id="160" name="Google Shape;160;p1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a:t>Module 1: Unit 2</a:t>
            </a:r>
            <a:endParaRPr/>
          </a:p>
        </p:txBody>
      </p:sp>
      <p:sp>
        <p:nvSpPr>
          <p:cNvPr id="161" name="Google Shape;161;p1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extLst>
      <p:ext uri="{BB962C8B-B14F-4D97-AF65-F5344CB8AC3E}">
        <p14:creationId xmlns:p14="http://schemas.microsoft.com/office/powerpoint/2010/main" val="21308649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5" name="TextBox 4">
            <a:extLst>
              <a:ext uri="{FF2B5EF4-FFF2-40B4-BE49-F238E27FC236}">
                <a16:creationId xmlns:a16="http://schemas.microsoft.com/office/drawing/2014/main" id="{6007250D-FC9B-1B0A-8DFD-542E04E411C5}"/>
              </a:ext>
            </a:extLst>
          </p:cNvPr>
          <p:cNvSpPr txBox="1"/>
          <p:nvPr/>
        </p:nvSpPr>
        <p:spPr>
          <a:xfrm>
            <a:off x="3028334" y="3249446"/>
            <a:ext cx="1573162" cy="307777"/>
          </a:xfrm>
          <a:prstGeom prst="rect">
            <a:avLst/>
          </a:prstGeom>
          <a:noFill/>
        </p:spPr>
        <p:txBody>
          <a:bodyPr wrap="square" rtlCol="0">
            <a:spAutoFit/>
          </a:bodyPr>
          <a:lstStyle/>
          <a:p>
            <a:r>
              <a:rPr lang="en-US" b="1" dirty="0">
                <a:solidFill>
                  <a:schemeClr val="bg1"/>
                </a:solidFill>
              </a:rPr>
              <a:t>Subtype</a:t>
            </a:r>
          </a:p>
        </p:txBody>
      </p:sp>
      <p:sp>
        <p:nvSpPr>
          <p:cNvPr id="12" name="TextBox 11">
            <a:extLst>
              <a:ext uri="{FF2B5EF4-FFF2-40B4-BE49-F238E27FC236}">
                <a16:creationId xmlns:a16="http://schemas.microsoft.com/office/drawing/2014/main" id="{EA3B2157-B12D-E40B-23C1-8FCE0D735F3C}"/>
              </a:ext>
            </a:extLst>
          </p:cNvPr>
          <p:cNvSpPr txBox="1"/>
          <p:nvPr/>
        </p:nvSpPr>
        <p:spPr>
          <a:xfrm>
            <a:off x="6508955" y="1976284"/>
            <a:ext cx="1602658" cy="307777"/>
          </a:xfrm>
          <a:prstGeom prst="rect">
            <a:avLst/>
          </a:prstGeom>
          <a:noFill/>
        </p:spPr>
        <p:txBody>
          <a:bodyPr wrap="square" rtlCol="0">
            <a:spAutoFit/>
          </a:bodyPr>
          <a:lstStyle/>
          <a:p>
            <a:r>
              <a:rPr lang="en-US" dirty="0">
                <a:solidFill>
                  <a:schemeClr val="bg1"/>
                </a:solidFill>
              </a:rPr>
              <a:t>Supertype</a:t>
            </a:r>
          </a:p>
        </p:txBody>
      </p:sp>
      <p:sp>
        <p:nvSpPr>
          <p:cNvPr id="14" name="TextBox 13">
            <a:extLst>
              <a:ext uri="{FF2B5EF4-FFF2-40B4-BE49-F238E27FC236}">
                <a16:creationId xmlns:a16="http://schemas.microsoft.com/office/drawing/2014/main" id="{0142D808-EE24-7D94-B93B-3409E10752FD}"/>
              </a:ext>
            </a:extLst>
          </p:cNvPr>
          <p:cNvSpPr txBox="1"/>
          <p:nvPr/>
        </p:nvSpPr>
        <p:spPr>
          <a:xfrm>
            <a:off x="5294671" y="2515507"/>
            <a:ext cx="1602658" cy="307777"/>
          </a:xfrm>
          <a:prstGeom prst="rect">
            <a:avLst/>
          </a:prstGeom>
          <a:noFill/>
        </p:spPr>
        <p:txBody>
          <a:bodyPr wrap="square" rtlCol="0">
            <a:spAutoFit/>
          </a:bodyPr>
          <a:lstStyle/>
          <a:p>
            <a:r>
              <a:rPr lang="en-US" dirty="0">
                <a:solidFill>
                  <a:schemeClr val="bg1"/>
                </a:solidFill>
              </a:rPr>
              <a:t>Subclass</a:t>
            </a:r>
          </a:p>
        </p:txBody>
      </p:sp>
      <p:sp>
        <p:nvSpPr>
          <p:cNvPr id="3" name="TextBox 2">
            <a:extLst>
              <a:ext uri="{FF2B5EF4-FFF2-40B4-BE49-F238E27FC236}">
                <a16:creationId xmlns:a16="http://schemas.microsoft.com/office/drawing/2014/main" id="{F913A6EB-A6BC-B8FD-BD4A-A59D22D5500C}"/>
              </a:ext>
            </a:extLst>
          </p:cNvPr>
          <p:cNvSpPr txBox="1"/>
          <p:nvPr/>
        </p:nvSpPr>
        <p:spPr>
          <a:xfrm>
            <a:off x="560439" y="865239"/>
            <a:ext cx="11071122" cy="3170099"/>
          </a:xfrm>
          <a:prstGeom prst="rect">
            <a:avLst/>
          </a:prstGeom>
          <a:noFill/>
        </p:spPr>
        <p:txBody>
          <a:bodyPr wrap="square" rtlCol="0">
            <a:spAutoFit/>
          </a:bodyPr>
          <a:lstStyle/>
          <a:p>
            <a:r>
              <a:rPr lang="en-US" sz="2000" b="1" dirty="0"/>
              <a:t>UNION type or category</a:t>
            </a:r>
            <a:r>
              <a:rPr lang="en-US" sz="2000" dirty="0"/>
              <a:t>. </a:t>
            </a:r>
          </a:p>
          <a:p>
            <a:endParaRPr lang="en-US" sz="2000" dirty="0"/>
          </a:p>
          <a:p>
            <a:r>
              <a:rPr lang="en-US" sz="2000" dirty="0"/>
              <a:t>A Category or Union represents a single super-class or sub-class relationship with multiple super-classes. Participation can be total or partial. In simpler terms, it represents an “either” type of relationship.</a:t>
            </a:r>
          </a:p>
          <a:p>
            <a:br>
              <a:rPr lang="en-US" sz="2000" dirty="0"/>
            </a:br>
            <a:r>
              <a:rPr lang="en-US" sz="2000" dirty="0"/>
              <a:t>For example</a:t>
            </a:r>
            <a:r>
              <a:rPr lang="en-US" sz="2000" b="1" dirty="0"/>
              <a:t>, The Car Owner in the Car booking model can be a Person, a bank, or a company</a:t>
            </a:r>
            <a:r>
              <a:rPr lang="en-US" sz="2000" dirty="0"/>
              <a:t>.</a:t>
            </a:r>
          </a:p>
          <a:p>
            <a:r>
              <a:rPr lang="en-US" sz="2000" dirty="0"/>
              <a:t>The Owner is the union of the three superclasses Company, Bank, and Person. A member of a Category must exist in at least one of its superclasses.</a:t>
            </a:r>
          </a:p>
        </p:txBody>
      </p:sp>
      <p:sp>
        <p:nvSpPr>
          <p:cNvPr id="4" name="Rectangle 3">
            <a:extLst>
              <a:ext uri="{FF2B5EF4-FFF2-40B4-BE49-F238E27FC236}">
                <a16:creationId xmlns:a16="http://schemas.microsoft.com/office/drawing/2014/main" id="{E4CFFC2C-6484-C114-A8A2-CC06A976914F}"/>
              </a:ext>
            </a:extLst>
          </p:cNvPr>
          <p:cNvSpPr/>
          <p:nvPr/>
        </p:nvSpPr>
        <p:spPr>
          <a:xfrm>
            <a:off x="619433" y="4035338"/>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6" name="Rectangle 5">
            <a:extLst>
              <a:ext uri="{FF2B5EF4-FFF2-40B4-BE49-F238E27FC236}">
                <a16:creationId xmlns:a16="http://schemas.microsoft.com/office/drawing/2014/main" id="{568C4FA8-A38C-E4A0-03EF-EDC60507A086}"/>
              </a:ext>
            </a:extLst>
          </p:cNvPr>
          <p:cNvSpPr/>
          <p:nvPr/>
        </p:nvSpPr>
        <p:spPr>
          <a:xfrm>
            <a:off x="3952567" y="4035338"/>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BANK</a:t>
            </a:r>
          </a:p>
        </p:txBody>
      </p:sp>
      <p:sp>
        <p:nvSpPr>
          <p:cNvPr id="7" name="Rectangle 6">
            <a:extLst>
              <a:ext uri="{FF2B5EF4-FFF2-40B4-BE49-F238E27FC236}">
                <a16:creationId xmlns:a16="http://schemas.microsoft.com/office/drawing/2014/main" id="{01A1F9C2-973D-5E28-F26A-FA1C561E577F}"/>
              </a:ext>
            </a:extLst>
          </p:cNvPr>
          <p:cNvSpPr/>
          <p:nvPr/>
        </p:nvSpPr>
        <p:spPr>
          <a:xfrm>
            <a:off x="7044819" y="4055807"/>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9" name="Straight Connector 8">
            <a:extLst>
              <a:ext uri="{FF2B5EF4-FFF2-40B4-BE49-F238E27FC236}">
                <a16:creationId xmlns:a16="http://schemas.microsoft.com/office/drawing/2014/main" id="{162EEAFA-27F4-9385-D856-5EC46401E004}"/>
              </a:ext>
            </a:extLst>
          </p:cNvPr>
          <p:cNvCxnSpPr>
            <a:cxnSpLocks/>
            <a:stCxn id="4" idx="2"/>
          </p:cNvCxnSpPr>
          <p:nvPr/>
        </p:nvCxnSpPr>
        <p:spPr>
          <a:xfrm>
            <a:off x="1617407" y="4824663"/>
            <a:ext cx="2369573" cy="1133685"/>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3FECC77C-4E71-8A89-82FD-AC806F43E20A}"/>
              </a:ext>
            </a:extLst>
          </p:cNvPr>
          <p:cNvSpPr/>
          <p:nvPr/>
        </p:nvSpPr>
        <p:spPr>
          <a:xfrm>
            <a:off x="3986980" y="5633882"/>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OWNER</a:t>
            </a:r>
          </a:p>
        </p:txBody>
      </p:sp>
      <p:cxnSp>
        <p:nvCxnSpPr>
          <p:cNvPr id="13" name="Straight Connector 12">
            <a:extLst>
              <a:ext uri="{FF2B5EF4-FFF2-40B4-BE49-F238E27FC236}">
                <a16:creationId xmlns:a16="http://schemas.microsoft.com/office/drawing/2014/main" id="{410400FB-4A2E-C174-9915-DC4DC126DD48}"/>
              </a:ext>
            </a:extLst>
          </p:cNvPr>
          <p:cNvCxnSpPr>
            <a:cxnSpLocks/>
            <a:endCxn id="7" idx="2"/>
          </p:cNvCxnSpPr>
          <p:nvPr/>
        </p:nvCxnSpPr>
        <p:spPr>
          <a:xfrm flipV="1">
            <a:off x="5982927" y="4845132"/>
            <a:ext cx="2059866" cy="1157461"/>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20C8A61-0474-5683-A9C0-2E8ECEC32E87}"/>
              </a:ext>
            </a:extLst>
          </p:cNvPr>
          <p:cNvCxnSpPr>
            <a:cxnSpLocks/>
            <a:stCxn id="6" idx="2"/>
            <a:endCxn id="10" idx="0"/>
          </p:cNvCxnSpPr>
          <p:nvPr/>
        </p:nvCxnSpPr>
        <p:spPr>
          <a:xfrm>
            <a:off x="4950541" y="4824663"/>
            <a:ext cx="34413" cy="809219"/>
          </a:xfrm>
          <a:prstGeom prst="line">
            <a:avLst/>
          </a:prstGeom>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D996CCAA-A5AD-388F-252C-C827864896A5}"/>
              </a:ext>
            </a:extLst>
          </p:cNvPr>
          <p:cNvGrpSpPr/>
          <p:nvPr/>
        </p:nvGrpSpPr>
        <p:grpSpPr>
          <a:xfrm>
            <a:off x="560439" y="4008131"/>
            <a:ext cx="8480327" cy="2547940"/>
            <a:chOff x="560439" y="4015387"/>
            <a:chExt cx="8480327" cy="2547940"/>
          </a:xfrm>
        </p:grpSpPr>
        <p:sp>
          <p:nvSpPr>
            <p:cNvPr id="22" name="Rectangle 21">
              <a:extLst>
                <a:ext uri="{FF2B5EF4-FFF2-40B4-BE49-F238E27FC236}">
                  <a16:creationId xmlns:a16="http://schemas.microsoft.com/office/drawing/2014/main" id="{743CDC84-EC99-B993-28FE-10B298BDC924}"/>
                </a:ext>
              </a:extLst>
            </p:cNvPr>
            <p:cNvSpPr/>
            <p:nvPr/>
          </p:nvSpPr>
          <p:spPr>
            <a:xfrm>
              <a:off x="560439" y="4015387"/>
              <a:ext cx="8480327" cy="2547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41EFAF9-1BC5-BECF-2703-14BC8FE2F344}"/>
                </a:ext>
              </a:extLst>
            </p:cNvPr>
            <p:cNvSpPr/>
            <p:nvPr/>
          </p:nvSpPr>
          <p:spPr>
            <a:xfrm>
              <a:off x="619433" y="4035338"/>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42" name="Rectangle 41">
              <a:extLst>
                <a:ext uri="{FF2B5EF4-FFF2-40B4-BE49-F238E27FC236}">
                  <a16:creationId xmlns:a16="http://schemas.microsoft.com/office/drawing/2014/main" id="{4BD773D9-BB35-32D6-FBEC-A06DE1E61CD7}"/>
                </a:ext>
              </a:extLst>
            </p:cNvPr>
            <p:cNvSpPr/>
            <p:nvPr/>
          </p:nvSpPr>
          <p:spPr>
            <a:xfrm>
              <a:off x="3952567" y="4035338"/>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BANK</a:t>
              </a:r>
            </a:p>
          </p:txBody>
        </p:sp>
        <p:sp>
          <p:nvSpPr>
            <p:cNvPr id="43" name="Rectangle 42">
              <a:extLst>
                <a:ext uri="{FF2B5EF4-FFF2-40B4-BE49-F238E27FC236}">
                  <a16:creationId xmlns:a16="http://schemas.microsoft.com/office/drawing/2014/main" id="{646754EA-0A88-2C74-E4B5-0985DDC88FD4}"/>
                </a:ext>
              </a:extLst>
            </p:cNvPr>
            <p:cNvSpPr/>
            <p:nvPr/>
          </p:nvSpPr>
          <p:spPr>
            <a:xfrm>
              <a:off x="7044819" y="4055807"/>
              <a:ext cx="1995947" cy="789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44" name="Straight Connector 43">
              <a:extLst>
                <a:ext uri="{FF2B5EF4-FFF2-40B4-BE49-F238E27FC236}">
                  <a16:creationId xmlns:a16="http://schemas.microsoft.com/office/drawing/2014/main" id="{939326F8-2E18-0E92-2A23-E4467F5EBD82}"/>
                </a:ext>
              </a:extLst>
            </p:cNvPr>
            <p:cNvCxnSpPr>
              <a:cxnSpLocks/>
              <a:stCxn id="41" idx="2"/>
            </p:cNvCxnSpPr>
            <p:nvPr/>
          </p:nvCxnSpPr>
          <p:spPr>
            <a:xfrm>
              <a:off x="1617407" y="4824663"/>
              <a:ext cx="3333133" cy="5668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B5322A7-FBDF-71EB-85DD-7E05EF689CAA}"/>
                </a:ext>
              </a:extLst>
            </p:cNvPr>
            <p:cNvCxnSpPr>
              <a:cxnSpLocks/>
              <a:endCxn id="43" idx="2"/>
            </p:cNvCxnSpPr>
            <p:nvPr/>
          </p:nvCxnSpPr>
          <p:spPr>
            <a:xfrm flipV="1">
              <a:off x="4984953" y="4845132"/>
              <a:ext cx="3057840" cy="546373"/>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A596330-A14F-E07B-A231-0B18D495FF19}"/>
                </a:ext>
              </a:extLst>
            </p:cNvPr>
            <p:cNvCxnSpPr>
              <a:cxnSpLocks/>
              <a:stCxn id="42" idx="2"/>
            </p:cNvCxnSpPr>
            <p:nvPr/>
          </p:nvCxnSpPr>
          <p:spPr>
            <a:xfrm>
              <a:off x="4950541" y="4824663"/>
              <a:ext cx="17206" cy="566842"/>
            </a:xfrm>
            <a:prstGeom prst="line">
              <a:avLst/>
            </a:prstGeom>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16B963F1-29C2-FAC7-39C8-CD136FFA452B}"/>
                </a:ext>
              </a:extLst>
            </p:cNvPr>
            <p:cNvSpPr/>
            <p:nvPr/>
          </p:nvSpPr>
          <p:spPr>
            <a:xfrm>
              <a:off x="4780933" y="5227441"/>
              <a:ext cx="339213" cy="30418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a:t>
              </a:r>
            </a:p>
          </p:txBody>
        </p:sp>
        <p:sp>
          <p:nvSpPr>
            <p:cNvPr id="52" name="Rectangle 51">
              <a:extLst>
                <a:ext uri="{FF2B5EF4-FFF2-40B4-BE49-F238E27FC236}">
                  <a16:creationId xmlns:a16="http://schemas.microsoft.com/office/drawing/2014/main" id="{5A377333-C887-54A1-F40D-0309BE793142}"/>
                </a:ext>
              </a:extLst>
            </p:cNvPr>
            <p:cNvSpPr/>
            <p:nvPr/>
          </p:nvSpPr>
          <p:spPr>
            <a:xfrm>
              <a:off x="3421619" y="5869858"/>
              <a:ext cx="3057840" cy="5738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OWNER</a:t>
              </a:r>
            </a:p>
          </p:txBody>
        </p:sp>
        <p:cxnSp>
          <p:nvCxnSpPr>
            <p:cNvPr id="54" name="Straight Connector 53">
              <a:extLst>
                <a:ext uri="{FF2B5EF4-FFF2-40B4-BE49-F238E27FC236}">
                  <a16:creationId xmlns:a16="http://schemas.microsoft.com/office/drawing/2014/main" id="{CD4956AB-7ED3-5B07-0BEF-F249D8DB03FE}"/>
                </a:ext>
              </a:extLst>
            </p:cNvPr>
            <p:cNvCxnSpPr>
              <a:endCxn id="52" idx="0"/>
            </p:cNvCxnSpPr>
            <p:nvPr/>
          </p:nvCxnSpPr>
          <p:spPr>
            <a:xfrm>
              <a:off x="4950539" y="5531625"/>
              <a:ext cx="0" cy="338233"/>
            </a:xfrm>
            <a:prstGeom prst="line">
              <a:avLst/>
            </a:prstGeom>
          </p:spPr>
          <p:style>
            <a:lnRef idx="1">
              <a:schemeClr val="dk1"/>
            </a:lnRef>
            <a:fillRef idx="0">
              <a:schemeClr val="dk1"/>
            </a:fillRef>
            <a:effectRef idx="0">
              <a:schemeClr val="dk1"/>
            </a:effectRef>
            <a:fontRef idx="minor">
              <a:schemeClr val="tx1"/>
            </a:fontRef>
          </p:style>
        </p:cxnSp>
        <p:sp>
          <p:nvSpPr>
            <p:cNvPr id="55" name="Arc 54">
              <a:extLst>
                <a:ext uri="{FF2B5EF4-FFF2-40B4-BE49-F238E27FC236}">
                  <a16:creationId xmlns:a16="http://schemas.microsoft.com/office/drawing/2014/main" id="{F170B6D4-1C78-A63F-5667-1B46251102F1}"/>
                </a:ext>
              </a:extLst>
            </p:cNvPr>
            <p:cNvSpPr/>
            <p:nvPr/>
          </p:nvSpPr>
          <p:spPr>
            <a:xfrm rot="5400000">
              <a:off x="4866227" y="5595066"/>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35924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3" name="TextBox 2">
            <a:extLst>
              <a:ext uri="{FF2B5EF4-FFF2-40B4-BE49-F238E27FC236}">
                <a16:creationId xmlns:a16="http://schemas.microsoft.com/office/drawing/2014/main" id="{717FC171-D8DB-27A4-33D0-FC286E3E23E1}"/>
              </a:ext>
            </a:extLst>
          </p:cNvPr>
          <p:cNvSpPr txBox="1"/>
          <p:nvPr/>
        </p:nvSpPr>
        <p:spPr>
          <a:xfrm>
            <a:off x="383458" y="708440"/>
            <a:ext cx="5496232" cy="954107"/>
          </a:xfrm>
          <a:prstGeom prst="rect">
            <a:avLst/>
          </a:prstGeom>
          <a:noFill/>
        </p:spPr>
        <p:txBody>
          <a:bodyPr wrap="square" rtlCol="0">
            <a:spAutoFit/>
          </a:bodyPr>
          <a:lstStyle/>
          <a:p>
            <a:r>
              <a:rPr lang="en-US" sz="2800" b="1" dirty="0">
                <a:solidFill>
                  <a:srgbClr val="044458"/>
                </a:solidFill>
              </a:rPr>
              <a:t>SPECIALIZATION LATTICE with Union Category</a:t>
            </a:r>
          </a:p>
        </p:txBody>
      </p:sp>
      <p:sp>
        <p:nvSpPr>
          <p:cNvPr id="12" name="TextBox 11">
            <a:extLst>
              <a:ext uri="{FF2B5EF4-FFF2-40B4-BE49-F238E27FC236}">
                <a16:creationId xmlns:a16="http://schemas.microsoft.com/office/drawing/2014/main" id="{EA3B2157-B12D-E40B-23C1-8FCE0D735F3C}"/>
              </a:ext>
            </a:extLst>
          </p:cNvPr>
          <p:cNvSpPr txBox="1"/>
          <p:nvPr/>
        </p:nvSpPr>
        <p:spPr>
          <a:xfrm>
            <a:off x="6508955" y="1976284"/>
            <a:ext cx="1602658" cy="307777"/>
          </a:xfrm>
          <a:prstGeom prst="rect">
            <a:avLst/>
          </a:prstGeom>
          <a:noFill/>
        </p:spPr>
        <p:txBody>
          <a:bodyPr wrap="square" rtlCol="0">
            <a:spAutoFit/>
          </a:bodyPr>
          <a:lstStyle/>
          <a:p>
            <a:r>
              <a:rPr lang="en-US" dirty="0">
                <a:solidFill>
                  <a:schemeClr val="bg1"/>
                </a:solidFill>
              </a:rPr>
              <a:t>Supertype</a:t>
            </a:r>
          </a:p>
        </p:txBody>
      </p:sp>
      <p:sp>
        <p:nvSpPr>
          <p:cNvPr id="14" name="TextBox 13">
            <a:extLst>
              <a:ext uri="{FF2B5EF4-FFF2-40B4-BE49-F238E27FC236}">
                <a16:creationId xmlns:a16="http://schemas.microsoft.com/office/drawing/2014/main" id="{0142D808-EE24-7D94-B93B-3409E10752FD}"/>
              </a:ext>
            </a:extLst>
          </p:cNvPr>
          <p:cNvSpPr txBox="1"/>
          <p:nvPr/>
        </p:nvSpPr>
        <p:spPr>
          <a:xfrm>
            <a:off x="5294671" y="2515507"/>
            <a:ext cx="1602658" cy="307777"/>
          </a:xfrm>
          <a:prstGeom prst="rect">
            <a:avLst/>
          </a:prstGeom>
          <a:noFill/>
        </p:spPr>
        <p:txBody>
          <a:bodyPr wrap="square" rtlCol="0">
            <a:spAutoFit/>
          </a:bodyPr>
          <a:lstStyle/>
          <a:p>
            <a:r>
              <a:rPr lang="en-US" dirty="0">
                <a:solidFill>
                  <a:schemeClr val="bg1"/>
                </a:solidFill>
              </a:rPr>
              <a:t>Subclass</a:t>
            </a:r>
          </a:p>
        </p:txBody>
      </p:sp>
      <p:sp>
        <p:nvSpPr>
          <p:cNvPr id="41" name="Rectangle 40">
            <a:extLst>
              <a:ext uri="{FF2B5EF4-FFF2-40B4-BE49-F238E27FC236}">
                <a16:creationId xmlns:a16="http://schemas.microsoft.com/office/drawing/2014/main" id="{154366EB-4D51-C01B-A72A-77165EEBFB72}"/>
              </a:ext>
            </a:extLst>
          </p:cNvPr>
          <p:cNvSpPr/>
          <p:nvPr/>
        </p:nvSpPr>
        <p:spPr>
          <a:xfrm>
            <a:off x="4503174" y="2089345"/>
            <a:ext cx="1376516" cy="50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Employee</a:t>
            </a:r>
          </a:p>
        </p:txBody>
      </p:sp>
      <p:cxnSp>
        <p:nvCxnSpPr>
          <p:cNvPr id="43" name="Straight Connector 42">
            <a:extLst>
              <a:ext uri="{FF2B5EF4-FFF2-40B4-BE49-F238E27FC236}">
                <a16:creationId xmlns:a16="http://schemas.microsoft.com/office/drawing/2014/main" id="{E81CD17C-29E4-9A6F-031B-B70BCC6EAFFD}"/>
              </a:ext>
            </a:extLst>
          </p:cNvPr>
          <p:cNvCxnSpPr/>
          <p:nvPr/>
        </p:nvCxnSpPr>
        <p:spPr>
          <a:xfrm flipH="1">
            <a:off x="3254477" y="2595716"/>
            <a:ext cx="1248697" cy="42616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594710D-E11F-741E-89A1-035A48113E55}"/>
              </a:ext>
            </a:extLst>
          </p:cNvPr>
          <p:cNvCxnSpPr>
            <a:cxnSpLocks/>
            <a:endCxn id="46" idx="7"/>
          </p:cNvCxnSpPr>
          <p:nvPr/>
        </p:nvCxnSpPr>
        <p:spPr>
          <a:xfrm flipH="1">
            <a:off x="3209840" y="2515507"/>
            <a:ext cx="1293334" cy="402263"/>
          </a:xfrm>
          <a:prstGeom prst="line">
            <a:avLst/>
          </a:prstGeom>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7B166F29-4822-4219-F7B8-B7E2149C6E61}"/>
              </a:ext>
            </a:extLst>
          </p:cNvPr>
          <p:cNvSpPr/>
          <p:nvPr/>
        </p:nvSpPr>
        <p:spPr>
          <a:xfrm>
            <a:off x="2949678" y="2869574"/>
            <a:ext cx="304799" cy="3291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
            </a:r>
          </a:p>
        </p:txBody>
      </p:sp>
      <p:cxnSp>
        <p:nvCxnSpPr>
          <p:cNvPr id="48" name="Straight Connector 47">
            <a:extLst>
              <a:ext uri="{FF2B5EF4-FFF2-40B4-BE49-F238E27FC236}">
                <a16:creationId xmlns:a16="http://schemas.microsoft.com/office/drawing/2014/main" id="{D814A41C-2D93-7AB5-2FF7-F99DF7B7680C}"/>
              </a:ext>
            </a:extLst>
          </p:cNvPr>
          <p:cNvCxnSpPr>
            <a:cxnSpLocks/>
          </p:cNvCxnSpPr>
          <p:nvPr/>
        </p:nvCxnSpPr>
        <p:spPr>
          <a:xfrm flipH="1">
            <a:off x="1570705" y="3054513"/>
            <a:ext cx="1406013" cy="523097"/>
          </a:xfrm>
          <a:prstGeom prst="line">
            <a:avLst/>
          </a:prstGeom>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42EBB33-709E-F19C-423D-C11F99889BB3}"/>
              </a:ext>
            </a:extLst>
          </p:cNvPr>
          <p:cNvSpPr/>
          <p:nvPr/>
        </p:nvSpPr>
        <p:spPr>
          <a:xfrm>
            <a:off x="973395" y="3562404"/>
            <a:ext cx="1061884"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Secretary</a:t>
            </a:r>
          </a:p>
        </p:txBody>
      </p:sp>
      <p:cxnSp>
        <p:nvCxnSpPr>
          <p:cNvPr id="50" name="Straight Connector 49">
            <a:extLst>
              <a:ext uri="{FF2B5EF4-FFF2-40B4-BE49-F238E27FC236}">
                <a16:creationId xmlns:a16="http://schemas.microsoft.com/office/drawing/2014/main" id="{A0FC5A43-7CDB-D855-1457-6C6AFD23C137}"/>
              </a:ext>
            </a:extLst>
          </p:cNvPr>
          <p:cNvCxnSpPr>
            <a:cxnSpLocks/>
            <a:stCxn id="46" idx="4"/>
            <a:endCxn id="52" idx="0"/>
          </p:cNvCxnSpPr>
          <p:nvPr/>
        </p:nvCxnSpPr>
        <p:spPr>
          <a:xfrm flipH="1">
            <a:off x="2989006" y="3198678"/>
            <a:ext cx="113072" cy="379635"/>
          </a:xfrm>
          <a:prstGeom prst="line">
            <a:avLst/>
          </a:prstGeom>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C90CB6E4-7804-5549-F1C5-D8B3DF9FAEE2}"/>
              </a:ext>
            </a:extLst>
          </p:cNvPr>
          <p:cNvSpPr/>
          <p:nvPr/>
        </p:nvSpPr>
        <p:spPr>
          <a:xfrm>
            <a:off x="2458064" y="3578313"/>
            <a:ext cx="1061884"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Web Developer</a:t>
            </a:r>
          </a:p>
        </p:txBody>
      </p:sp>
      <p:cxnSp>
        <p:nvCxnSpPr>
          <p:cNvPr id="57" name="Straight Connector 56">
            <a:extLst>
              <a:ext uri="{FF2B5EF4-FFF2-40B4-BE49-F238E27FC236}">
                <a16:creationId xmlns:a16="http://schemas.microsoft.com/office/drawing/2014/main" id="{95DA34EC-D703-D79F-BB56-F1473ACF466F}"/>
              </a:ext>
            </a:extLst>
          </p:cNvPr>
          <p:cNvCxnSpPr>
            <a:cxnSpLocks/>
            <a:endCxn id="58" idx="0"/>
          </p:cNvCxnSpPr>
          <p:nvPr/>
        </p:nvCxnSpPr>
        <p:spPr>
          <a:xfrm>
            <a:off x="5879690" y="2515507"/>
            <a:ext cx="1759978" cy="520190"/>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AA178F19-5829-4F47-35A2-5E2C145EEB3F}"/>
              </a:ext>
            </a:extLst>
          </p:cNvPr>
          <p:cNvSpPr/>
          <p:nvPr/>
        </p:nvSpPr>
        <p:spPr>
          <a:xfrm>
            <a:off x="7487268" y="3035697"/>
            <a:ext cx="304799" cy="30777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
            </a:r>
          </a:p>
        </p:txBody>
      </p:sp>
      <p:cxnSp>
        <p:nvCxnSpPr>
          <p:cNvPr id="60" name="Straight Connector 59">
            <a:extLst>
              <a:ext uri="{FF2B5EF4-FFF2-40B4-BE49-F238E27FC236}">
                <a16:creationId xmlns:a16="http://schemas.microsoft.com/office/drawing/2014/main" id="{78F02B9F-198B-6C5B-9962-6641B29D521D}"/>
              </a:ext>
            </a:extLst>
          </p:cNvPr>
          <p:cNvCxnSpPr>
            <a:endCxn id="58" idx="1"/>
          </p:cNvCxnSpPr>
          <p:nvPr/>
        </p:nvCxnSpPr>
        <p:spPr>
          <a:xfrm>
            <a:off x="5879690" y="2595716"/>
            <a:ext cx="1652215" cy="4850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FE04045-F431-428D-9F32-AC6D64E90131}"/>
              </a:ext>
            </a:extLst>
          </p:cNvPr>
          <p:cNvCxnSpPr>
            <a:stCxn id="58" idx="3"/>
          </p:cNvCxnSpPr>
          <p:nvPr/>
        </p:nvCxnSpPr>
        <p:spPr>
          <a:xfrm flipH="1">
            <a:off x="6744929" y="3298401"/>
            <a:ext cx="786976" cy="279912"/>
          </a:xfrm>
          <a:prstGeom prst="line">
            <a:avLst/>
          </a:prstGeom>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A4155791-A954-52DE-CAF1-FCF530220536}"/>
              </a:ext>
            </a:extLst>
          </p:cNvPr>
          <p:cNvSpPr/>
          <p:nvPr/>
        </p:nvSpPr>
        <p:spPr>
          <a:xfrm>
            <a:off x="5879691" y="3588727"/>
            <a:ext cx="1312606"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Employee</a:t>
            </a:r>
          </a:p>
        </p:txBody>
      </p:sp>
      <p:sp>
        <p:nvSpPr>
          <p:cNvPr id="128" name="Rectangle 127">
            <a:extLst>
              <a:ext uri="{FF2B5EF4-FFF2-40B4-BE49-F238E27FC236}">
                <a16:creationId xmlns:a16="http://schemas.microsoft.com/office/drawing/2014/main" id="{6712A430-25CB-518B-5CAC-76D9522EB0DB}"/>
              </a:ext>
            </a:extLst>
          </p:cNvPr>
          <p:cNvSpPr/>
          <p:nvPr/>
        </p:nvSpPr>
        <p:spPr>
          <a:xfrm>
            <a:off x="8111613" y="3588987"/>
            <a:ext cx="1312606"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Hourly Employee</a:t>
            </a:r>
          </a:p>
        </p:txBody>
      </p:sp>
      <p:cxnSp>
        <p:nvCxnSpPr>
          <p:cNvPr id="130" name="Straight Connector 129">
            <a:extLst>
              <a:ext uri="{FF2B5EF4-FFF2-40B4-BE49-F238E27FC236}">
                <a16:creationId xmlns:a16="http://schemas.microsoft.com/office/drawing/2014/main" id="{42C4FE0F-776C-76B7-B377-8CD0855ED985}"/>
              </a:ext>
            </a:extLst>
          </p:cNvPr>
          <p:cNvCxnSpPr>
            <a:cxnSpLocks/>
            <a:stCxn id="58" idx="5"/>
            <a:endCxn id="128" idx="0"/>
          </p:cNvCxnSpPr>
          <p:nvPr/>
        </p:nvCxnSpPr>
        <p:spPr>
          <a:xfrm>
            <a:off x="7747430" y="3298401"/>
            <a:ext cx="1020486" cy="290586"/>
          </a:xfrm>
          <a:prstGeom prst="line">
            <a:avLst/>
          </a:prstGeom>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EE5715BA-30E8-C33E-7611-E333ECECE083}"/>
              </a:ext>
            </a:extLst>
          </p:cNvPr>
          <p:cNvGrpSpPr/>
          <p:nvPr/>
        </p:nvGrpSpPr>
        <p:grpSpPr>
          <a:xfrm>
            <a:off x="2926326" y="4002752"/>
            <a:ext cx="3546988" cy="1655454"/>
            <a:chOff x="2989006" y="3991268"/>
            <a:chExt cx="3546988" cy="1655454"/>
          </a:xfrm>
        </p:grpSpPr>
        <p:sp>
          <p:nvSpPr>
            <p:cNvPr id="132" name="Rectangle 131">
              <a:extLst>
                <a:ext uri="{FF2B5EF4-FFF2-40B4-BE49-F238E27FC236}">
                  <a16:creationId xmlns:a16="http://schemas.microsoft.com/office/drawing/2014/main" id="{497BD4DC-13CD-87DF-A067-D44D0DA502B3}"/>
                </a:ext>
              </a:extLst>
            </p:cNvPr>
            <p:cNvSpPr/>
            <p:nvPr/>
          </p:nvSpPr>
          <p:spPr>
            <a:xfrm>
              <a:off x="3878825" y="5140351"/>
              <a:ext cx="1823883" cy="50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Manager</a:t>
              </a:r>
            </a:p>
          </p:txBody>
        </p:sp>
        <p:cxnSp>
          <p:nvCxnSpPr>
            <p:cNvPr id="134" name="Straight Connector 133">
              <a:extLst>
                <a:ext uri="{FF2B5EF4-FFF2-40B4-BE49-F238E27FC236}">
                  <a16:creationId xmlns:a16="http://schemas.microsoft.com/office/drawing/2014/main" id="{B09C96CC-7F3D-3682-171A-1633A8F6B403}"/>
                </a:ext>
              </a:extLst>
            </p:cNvPr>
            <p:cNvCxnSpPr>
              <a:cxnSpLocks/>
              <a:stCxn id="52" idx="2"/>
            </p:cNvCxnSpPr>
            <p:nvPr/>
          </p:nvCxnSpPr>
          <p:spPr>
            <a:xfrm>
              <a:off x="2989006" y="3991268"/>
              <a:ext cx="1673943" cy="537263"/>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6834D712-45FE-B30B-8EE4-0CE698237879}"/>
                </a:ext>
              </a:extLst>
            </p:cNvPr>
            <p:cNvCxnSpPr>
              <a:cxnSpLocks/>
              <a:endCxn id="63" idx="2"/>
            </p:cNvCxnSpPr>
            <p:nvPr/>
          </p:nvCxnSpPr>
          <p:spPr>
            <a:xfrm flipV="1">
              <a:off x="4662949" y="4001682"/>
              <a:ext cx="1873045" cy="526849"/>
            </a:xfrm>
            <a:prstGeom prst="line">
              <a:avLst/>
            </a:prstGeom>
          </p:spPr>
          <p:style>
            <a:lnRef idx="1">
              <a:schemeClr val="dk1"/>
            </a:lnRef>
            <a:fillRef idx="0">
              <a:schemeClr val="dk1"/>
            </a:fillRef>
            <a:effectRef idx="0">
              <a:schemeClr val="dk1"/>
            </a:effectRef>
            <a:fontRef idx="minor">
              <a:schemeClr val="tx1"/>
            </a:fontRef>
          </p:style>
        </p:cxnSp>
      </p:grpSp>
      <p:sp>
        <p:nvSpPr>
          <p:cNvPr id="4" name="TextBox 3">
            <a:extLst>
              <a:ext uri="{FF2B5EF4-FFF2-40B4-BE49-F238E27FC236}">
                <a16:creationId xmlns:a16="http://schemas.microsoft.com/office/drawing/2014/main" id="{89E3463C-056F-0E72-1C0B-7BC9571763CF}"/>
              </a:ext>
            </a:extLst>
          </p:cNvPr>
          <p:cNvSpPr txBox="1"/>
          <p:nvPr/>
        </p:nvSpPr>
        <p:spPr>
          <a:xfrm>
            <a:off x="3374926" y="6318749"/>
            <a:ext cx="4395020" cy="307777"/>
          </a:xfrm>
          <a:prstGeom prst="rect">
            <a:avLst/>
          </a:prstGeom>
          <a:noFill/>
        </p:spPr>
        <p:txBody>
          <a:bodyPr wrap="square" rtlCol="0">
            <a:spAutoFit/>
          </a:bodyPr>
          <a:lstStyle/>
          <a:p>
            <a:r>
              <a:rPr lang="en-US" dirty="0"/>
              <a:t>A specialization lattice of an employee database </a:t>
            </a:r>
          </a:p>
        </p:txBody>
      </p:sp>
      <p:sp>
        <p:nvSpPr>
          <p:cNvPr id="21" name="Oval 20">
            <a:extLst>
              <a:ext uri="{FF2B5EF4-FFF2-40B4-BE49-F238E27FC236}">
                <a16:creationId xmlns:a16="http://schemas.microsoft.com/office/drawing/2014/main" id="{B321D50A-B897-B7D4-188D-362D79CF58D6}"/>
              </a:ext>
            </a:extLst>
          </p:cNvPr>
          <p:cNvSpPr/>
          <p:nvPr/>
        </p:nvSpPr>
        <p:spPr>
          <a:xfrm>
            <a:off x="4510671" y="4361477"/>
            <a:ext cx="320286" cy="3341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a:t>
            </a:r>
          </a:p>
        </p:txBody>
      </p:sp>
      <p:cxnSp>
        <p:nvCxnSpPr>
          <p:cNvPr id="23" name="Straight Connector 22">
            <a:extLst>
              <a:ext uri="{FF2B5EF4-FFF2-40B4-BE49-F238E27FC236}">
                <a16:creationId xmlns:a16="http://schemas.microsoft.com/office/drawing/2014/main" id="{C1D2FC50-AC34-1404-3ED9-F6116CDEA24E}"/>
              </a:ext>
            </a:extLst>
          </p:cNvPr>
          <p:cNvCxnSpPr>
            <a:cxnSpLocks/>
            <a:stCxn id="21" idx="4"/>
            <a:endCxn id="132" idx="0"/>
          </p:cNvCxnSpPr>
          <p:nvPr/>
        </p:nvCxnSpPr>
        <p:spPr>
          <a:xfrm>
            <a:off x="4670814" y="4695585"/>
            <a:ext cx="57273" cy="456250"/>
          </a:xfrm>
          <a:prstGeom prst="line">
            <a:avLst/>
          </a:prstGeom>
        </p:spPr>
        <p:style>
          <a:lnRef idx="1">
            <a:schemeClr val="dk1"/>
          </a:lnRef>
          <a:fillRef idx="0">
            <a:schemeClr val="dk1"/>
          </a:fillRef>
          <a:effectRef idx="0">
            <a:schemeClr val="dk1"/>
          </a:effectRef>
          <a:fontRef idx="minor">
            <a:schemeClr val="tx1"/>
          </a:fontRef>
        </p:style>
      </p:cxnSp>
      <p:sp>
        <p:nvSpPr>
          <p:cNvPr id="25" name="Arc 24">
            <a:extLst>
              <a:ext uri="{FF2B5EF4-FFF2-40B4-BE49-F238E27FC236}">
                <a16:creationId xmlns:a16="http://schemas.microsoft.com/office/drawing/2014/main" id="{A533AC48-F453-9D9D-C676-6B4942019DAA}"/>
              </a:ext>
            </a:extLst>
          </p:cNvPr>
          <p:cNvSpPr/>
          <p:nvPr/>
        </p:nvSpPr>
        <p:spPr>
          <a:xfrm rot="9064460">
            <a:off x="2145617" y="3218960"/>
            <a:ext cx="240568" cy="194845"/>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8F199687-14C3-B611-A89E-B3B27873C5EA}"/>
              </a:ext>
            </a:extLst>
          </p:cNvPr>
          <p:cNvSpPr/>
          <p:nvPr/>
        </p:nvSpPr>
        <p:spPr>
          <a:xfrm rot="6906060">
            <a:off x="2977395" y="3289592"/>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950F8E3B-DB98-A430-46D9-79857F8E6FAD}"/>
              </a:ext>
            </a:extLst>
          </p:cNvPr>
          <p:cNvSpPr/>
          <p:nvPr/>
        </p:nvSpPr>
        <p:spPr>
          <a:xfrm rot="5091460">
            <a:off x="4615138" y="4858901"/>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8F380AB5-97C1-8584-8965-4950F9752719}"/>
              </a:ext>
            </a:extLst>
          </p:cNvPr>
          <p:cNvSpPr/>
          <p:nvPr/>
        </p:nvSpPr>
        <p:spPr>
          <a:xfrm rot="8604135">
            <a:off x="7109884" y="3355704"/>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5DBA3D66-8B02-CC95-0A33-94FC7BACD6D5}"/>
              </a:ext>
            </a:extLst>
          </p:cNvPr>
          <p:cNvSpPr/>
          <p:nvPr/>
        </p:nvSpPr>
        <p:spPr>
          <a:xfrm rot="1786888">
            <a:off x="8095741" y="3370101"/>
            <a:ext cx="168623" cy="107763"/>
          </a:xfrm>
          <a:prstGeom prst="arc">
            <a:avLst>
              <a:gd name="adj1" fmla="val 16200000"/>
              <a:gd name="adj2" fmla="val 535265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184692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5" name="TextBox 4">
            <a:extLst>
              <a:ext uri="{FF2B5EF4-FFF2-40B4-BE49-F238E27FC236}">
                <a16:creationId xmlns:a16="http://schemas.microsoft.com/office/drawing/2014/main" id="{6007250D-FC9B-1B0A-8DFD-542E04E411C5}"/>
              </a:ext>
            </a:extLst>
          </p:cNvPr>
          <p:cNvSpPr txBox="1"/>
          <p:nvPr/>
        </p:nvSpPr>
        <p:spPr>
          <a:xfrm>
            <a:off x="3028334" y="3249446"/>
            <a:ext cx="1573162" cy="307777"/>
          </a:xfrm>
          <a:prstGeom prst="rect">
            <a:avLst/>
          </a:prstGeom>
          <a:noFill/>
        </p:spPr>
        <p:txBody>
          <a:bodyPr wrap="square" rtlCol="0">
            <a:spAutoFit/>
          </a:bodyPr>
          <a:lstStyle/>
          <a:p>
            <a:r>
              <a:rPr lang="en-US" b="1" dirty="0">
                <a:solidFill>
                  <a:schemeClr val="bg1"/>
                </a:solidFill>
              </a:rPr>
              <a:t>Subtype</a:t>
            </a:r>
          </a:p>
        </p:txBody>
      </p:sp>
      <p:sp>
        <p:nvSpPr>
          <p:cNvPr id="12" name="TextBox 11">
            <a:extLst>
              <a:ext uri="{FF2B5EF4-FFF2-40B4-BE49-F238E27FC236}">
                <a16:creationId xmlns:a16="http://schemas.microsoft.com/office/drawing/2014/main" id="{EA3B2157-B12D-E40B-23C1-8FCE0D735F3C}"/>
              </a:ext>
            </a:extLst>
          </p:cNvPr>
          <p:cNvSpPr txBox="1"/>
          <p:nvPr/>
        </p:nvSpPr>
        <p:spPr>
          <a:xfrm>
            <a:off x="6508955" y="1976284"/>
            <a:ext cx="1602658" cy="307777"/>
          </a:xfrm>
          <a:prstGeom prst="rect">
            <a:avLst/>
          </a:prstGeom>
          <a:noFill/>
        </p:spPr>
        <p:txBody>
          <a:bodyPr wrap="square" rtlCol="0">
            <a:spAutoFit/>
          </a:bodyPr>
          <a:lstStyle/>
          <a:p>
            <a:r>
              <a:rPr lang="en-US" dirty="0">
                <a:solidFill>
                  <a:schemeClr val="bg1"/>
                </a:solidFill>
              </a:rPr>
              <a:t>Supertype</a:t>
            </a:r>
          </a:p>
        </p:txBody>
      </p:sp>
      <p:sp>
        <p:nvSpPr>
          <p:cNvPr id="14" name="TextBox 13">
            <a:extLst>
              <a:ext uri="{FF2B5EF4-FFF2-40B4-BE49-F238E27FC236}">
                <a16:creationId xmlns:a16="http://schemas.microsoft.com/office/drawing/2014/main" id="{0142D808-EE24-7D94-B93B-3409E10752FD}"/>
              </a:ext>
            </a:extLst>
          </p:cNvPr>
          <p:cNvSpPr txBox="1"/>
          <p:nvPr/>
        </p:nvSpPr>
        <p:spPr>
          <a:xfrm>
            <a:off x="5294671" y="2515507"/>
            <a:ext cx="1602658" cy="307777"/>
          </a:xfrm>
          <a:prstGeom prst="rect">
            <a:avLst/>
          </a:prstGeom>
          <a:noFill/>
        </p:spPr>
        <p:txBody>
          <a:bodyPr wrap="square" rtlCol="0">
            <a:spAutoFit/>
          </a:bodyPr>
          <a:lstStyle/>
          <a:p>
            <a:r>
              <a:rPr lang="en-US" dirty="0">
                <a:solidFill>
                  <a:schemeClr val="bg1"/>
                </a:solidFill>
              </a:rPr>
              <a:t>Subclass</a:t>
            </a:r>
          </a:p>
        </p:txBody>
      </p:sp>
      <p:pic>
        <p:nvPicPr>
          <p:cNvPr id="3" name="Picture 2">
            <a:extLst>
              <a:ext uri="{FF2B5EF4-FFF2-40B4-BE49-F238E27FC236}">
                <a16:creationId xmlns:a16="http://schemas.microsoft.com/office/drawing/2014/main" id="{18B8E744-FE3A-A49B-8256-2596E255C6D8}"/>
              </a:ext>
            </a:extLst>
          </p:cNvPr>
          <p:cNvPicPr>
            <a:picLocks noChangeAspect="1"/>
          </p:cNvPicPr>
          <p:nvPr/>
        </p:nvPicPr>
        <p:blipFill>
          <a:blip r:embed="rId3"/>
          <a:stretch>
            <a:fillRect/>
          </a:stretch>
        </p:blipFill>
        <p:spPr>
          <a:xfrm>
            <a:off x="629185" y="1136640"/>
            <a:ext cx="5242226" cy="5321123"/>
          </a:xfrm>
          <a:prstGeom prst="rect">
            <a:avLst/>
          </a:prstGeom>
        </p:spPr>
      </p:pic>
      <p:sp>
        <p:nvSpPr>
          <p:cNvPr id="4" name="Rectangle 3">
            <a:extLst>
              <a:ext uri="{FF2B5EF4-FFF2-40B4-BE49-F238E27FC236}">
                <a16:creationId xmlns:a16="http://schemas.microsoft.com/office/drawing/2014/main" id="{09CF476D-215A-1F22-B96A-AFB8262B4FD4}"/>
              </a:ext>
            </a:extLst>
          </p:cNvPr>
          <p:cNvSpPr/>
          <p:nvPr/>
        </p:nvSpPr>
        <p:spPr>
          <a:xfrm>
            <a:off x="593558" y="872437"/>
            <a:ext cx="946484" cy="523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A00C0C-74A2-FA09-C084-B5A3E408AAD9}"/>
              </a:ext>
            </a:extLst>
          </p:cNvPr>
          <p:cNvSpPr txBox="1"/>
          <p:nvPr/>
        </p:nvSpPr>
        <p:spPr>
          <a:xfrm>
            <a:off x="6676103" y="983226"/>
            <a:ext cx="4522839" cy="307777"/>
          </a:xfrm>
          <a:prstGeom prst="rect">
            <a:avLst/>
          </a:prstGeom>
          <a:noFill/>
        </p:spPr>
        <p:txBody>
          <a:bodyPr wrap="square" rtlCol="0">
            <a:spAutoFit/>
          </a:bodyPr>
          <a:lstStyle/>
          <a:p>
            <a:r>
              <a:rPr lang="en-US" b="1" dirty="0"/>
              <a:t>UNION of OWNER AND REGISTERED VEHICLE</a:t>
            </a:r>
          </a:p>
        </p:txBody>
      </p:sp>
    </p:spTree>
    <p:extLst>
      <p:ext uri="{BB962C8B-B14F-4D97-AF65-F5344CB8AC3E}">
        <p14:creationId xmlns:p14="http://schemas.microsoft.com/office/powerpoint/2010/main" val="325105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2"/>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49" name="Google Shape;149;p12"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12"/>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51" name="Google Shape;151;p12"/>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6" name="Picture 5">
            <a:extLst>
              <a:ext uri="{FF2B5EF4-FFF2-40B4-BE49-F238E27FC236}">
                <a16:creationId xmlns:a16="http://schemas.microsoft.com/office/drawing/2014/main" id="{A617BAD8-731B-6817-546A-94F2E5A50515}"/>
              </a:ext>
            </a:extLst>
          </p:cNvPr>
          <p:cNvPicPr>
            <a:picLocks noChangeAspect="1"/>
          </p:cNvPicPr>
          <p:nvPr/>
        </p:nvPicPr>
        <p:blipFill>
          <a:blip r:embed="rId3"/>
          <a:stretch>
            <a:fillRect/>
          </a:stretch>
        </p:blipFill>
        <p:spPr>
          <a:xfrm>
            <a:off x="2753032" y="806066"/>
            <a:ext cx="6145160" cy="5193896"/>
          </a:xfrm>
          <a:prstGeom prst="rect">
            <a:avLst/>
          </a:prstGeom>
        </p:spPr>
      </p:pic>
      <p:sp>
        <p:nvSpPr>
          <p:cNvPr id="7" name="TextBox 6">
            <a:extLst>
              <a:ext uri="{FF2B5EF4-FFF2-40B4-BE49-F238E27FC236}">
                <a16:creationId xmlns:a16="http://schemas.microsoft.com/office/drawing/2014/main" id="{DEF5B7F6-B282-14F4-9076-53986A448682}"/>
              </a:ext>
            </a:extLst>
          </p:cNvPr>
          <p:cNvSpPr txBox="1"/>
          <p:nvPr/>
        </p:nvSpPr>
        <p:spPr>
          <a:xfrm>
            <a:off x="3559277" y="1288026"/>
            <a:ext cx="3372465" cy="400110"/>
          </a:xfrm>
          <a:prstGeom prst="rect">
            <a:avLst/>
          </a:prstGeom>
          <a:noFill/>
        </p:spPr>
        <p:txBody>
          <a:bodyPr wrap="square" rtlCol="0">
            <a:spAutoFit/>
          </a:bodyPr>
          <a:lstStyle/>
          <a:p>
            <a:r>
              <a:rPr lang="en-US" sz="2000" b="1" dirty="0">
                <a:solidFill>
                  <a:schemeClr val="bg1"/>
                </a:solidFill>
              </a:rPr>
              <a:t>ENHANCED ER DIAGRAM</a:t>
            </a:r>
          </a:p>
        </p:txBody>
      </p:sp>
      <p:sp>
        <p:nvSpPr>
          <p:cNvPr id="8" name="TextBox 7">
            <a:extLst>
              <a:ext uri="{FF2B5EF4-FFF2-40B4-BE49-F238E27FC236}">
                <a16:creationId xmlns:a16="http://schemas.microsoft.com/office/drawing/2014/main" id="{5021774B-2DAA-2A2B-D7C8-8174A83C41E4}"/>
              </a:ext>
            </a:extLst>
          </p:cNvPr>
          <p:cNvSpPr txBox="1"/>
          <p:nvPr/>
        </p:nvSpPr>
        <p:spPr>
          <a:xfrm>
            <a:off x="5525729" y="3942736"/>
            <a:ext cx="3156155" cy="523220"/>
          </a:xfrm>
          <a:prstGeom prst="rect">
            <a:avLst/>
          </a:prstGeom>
          <a:noFill/>
        </p:spPr>
        <p:txBody>
          <a:bodyPr wrap="square" rtlCol="0">
            <a:spAutoFit/>
          </a:bodyPr>
          <a:lstStyle/>
          <a:p>
            <a:r>
              <a:rPr lang="en-US" sz="2800" dirty="0">
                <a:solidFill>
                  <a:schemeClr val="bg1"/>
                </a:solidFill>
              </a:rPr>
              <a:t>ER DIAGRAM</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5" name="TextBox 4">
            <a:extLst>
              <a:ext uri="{FF2B5EF4-FFF2-40B4-BE49-F238E27FC236}">
                <a16:creationId xmlns:a16="http://schemas.microsoft.com/office/drawing/2014/main" id="{6007250D-FC9B-1B0A-8DFD-542E04E411C5}"/>
              </a:ext>
            </a:extLst>
          </p:cNvPr>
          <p:cNvSpPr txBox="1"/>
          <p:nvPr/>
        </p:nvSpPr>
        <p:spPr>
          <a:xfrm>
            <a:off x="3028334" y="3249446"/>
            <a:ext cx="1573162" cy="307777"/>
          </a:xfrm>
          <a:prstGeom prst="rect">
            <a:avLst/>
          </a:prstGeom>
          <a:noFill/>
        </p:spPr>
        <p:txBody>
          <a:bodyPr wrap="square" rtlCol="0">
            <a:spAutoFit/>
          </a:bodyPr>
          <a:lstStyle/>
          <a:p>
            <a:r>
              <a:rPr lang="en-US" b="1" dirty="0">
                <a:solidFill>
                  <a:schemeClr val="bg1"/>
                </a:solidFill>
              </a:rPr>
              <a:t>Subtype</a:t>
            </a:r>
          </a:p>
        </p:txBody>
      </p:sp>
      <p:sp>
        <p:nvSpPr>
          <p:cNvPr id="12" name="TextBox 11">
            <a:extLst>
              <a:ext uri="{FF2B5EF4-FFF2-40B4-BE49-F238E27FC236}">
                <a16:creationId xmlns:a16="http://schemas.microsoft.com/office/drawing/2014/main" id="{EA3B2157-B12D-E40B-23C1-8FCE0D735F3C}"/>
              </a:ext>
            </a:extLst>
          </p:cNvPr>
          <p:cNvSpPr txBox="1"/>
          <p:nvPr/>
        </p:nvSpPr>
        <p:spPr>
          <a:xfrm>
            <a:off x="6508955" y="1976284"/>
            <a:ext cx="1602658" cy="307777"/>
          </a:xfrm>
          <a:prstGeom prst="rect">
            <a:avLst/>
          </a:prstGeom>
          <a:noFill/>
        </p:spPr>
        <p:txBody>
          <a:bodyPr wrap="square" rtlCol="0">
            <a:spAutoFit/>
          </a:bodyPr>
          <a:lstStyle/>
          <a:p>
            <a:r>
              <a:rPr lang="en-US" dirty="0">
                <a:solidFill>
                  <a:schemeClr val="bg1"/>
                </a:solidFill>
              </a:rPr>
              <a:t>Supertype</a:t>
            </a:r>
          </a:p>
        </p:txBody>
      </p:sp>
      <p:sp>
        <p:nvSpPr>
          <p:cNvPr id="14" name="TextBox 13">
            <a:extLst>
              <a:ext uri="{FF2B5EF4-FFF2-40B4-BE49-F238E27FC236}">
                <a16:creationId xmlns:a16="http://schemas.microsoft.com/office/drawing/2014/main" id="{0142D808-EE24-7D94-B93B-3409E10752FD}"/>
              </a:ext>
            </a:extLst>
          </p:cNvPr>
          <p:cNvSpPr txBox="1"/>
          <p:nvPr/>
        </p:nvSpPr>
        <p:spPr>
          <a:xfrm>
            <a:off x="5294671" y="2515507"/>
            <a:ext cx="1602658" cy="307777"/>
          </a:xfrm>
          <a:prstGeom prst="rect">
            <a:avLst/>
          </a:prstGeom>
          <a:noFill/>
        </p:spPr>
        <p:txBody>
          <a:bodyPr wrap="square" rtlCol="0">
            <a:spAutoFit/>
          </a:bodyPr>
          <a:lstStyle/>
          <a:p>
            <a:r>
              <a:rPr lang="en-US" dirty="0">
                <a:solidFill>
                  <a:schemeClr val="bg1"/>
                </a:solidFill>
              </a:rPr>
              <a:t>Subclass</a:t>
            </a:r>
          </a:p>
        </p:txBody>
      </p:sp>
      <p:sp>
        <p:nvSpPr>
          <p:cNvPr id="25" name="TextBox 24">
            <a:extLst>
              <a:ext uri="{FF2B5EF4-FFF2-40B4-BE49-F238E27FC236}">
                <a16:creationId xmlns:a16="http://schemas.microsoft.com/office/drawing/2014/main" id="{41DFFAE7-E155-C747-A9A5-66765129AE0C}"/>
              </a:ext>
            </a:extLst>
          </p:cNvPr>
          <p:cNvSpPr txBox="1"/>
          <p:nvPr/>
        </p:nvSpPr>
        <p:spPr>
          <a:xfrm>
            <a:off x="460375" y="786581"/>
            <a:ext cx="11190851" cy="5262979"/>
          </a:xfrm>
          <a:prstGeom prst="rect">
            <a:avLst/>
          </a:prstGeom>
          <a:noFill/>
        </p:spPr>
        <p:txBody>
          <a:bodyPr wrap="square" rtlCol="0">
            <a:spAutoFit/>
          </a:bodyPr>
          <a:lstStyle/>
          <a:p>
            <a:r>
              <a:rPr lang="en-US" b="1" dirty="0"/>
              <a:t>Sample Business Rules</a:t>
            </a:r>
          </a:p>
          <a:p>
            <a:endParaRPr lang="en-US" dirty="0"/>
          </a:p>
          <a:p>
            <a:r>
              <a:rPr lang="en-US" dirty="0"/>
              <a:t>“A person might be an employee, alumnus, and a student”</a:t>
            </a:r>
          </a:p>
          <a:p>
            <a:endParaRPr lang="en-US" dirty="0"/>
          </a:p>
          <a:p>
            <a:r>
              <a:rPr lang="en-US" b="1" dirty="0"/>
              <a:t>Person</a:t>
            </a:r>
            <a:r>
              <a:rPr lang="en-US" dirty="0"/>
              <a:t>(Name ,Age ,Gender, Birthdate)</a:t>
            </a:r>
          </a:p>
          <a:p>
            <a:r>
              <a:rPr lang="en-US" b="1" dirty="0"/>
              <a:t>Employee(</a:t>
            </a:r>
            <a:r>
              <a:rPr lang="en-US" dirty="0"/>
              <a:t>Salary, Employee-ID</a:t>
            </a:r>
            <a:r>
              <a:rPr lang="en-US" b="1" dirty="0"/>
              <a:t>)</a:t>
            </a:r>
          </a:p>
          <a:p>
            <a:r>
              <a:rPr lang="en-US" b="1" dirty="0"/>
              <a:t>Alumnus (</a:t>
            </a:r>
            <a:r>
              <a:rPr lang="en-US" dirty="0"/>
              <a:t>Degree</a:t>
            </a:r>
            <a:r>
              <a:rPr lang="en-US" b="1" dirty="0"/>
              <a:t>)</a:t>
            </a:r>
          </a:p>
          <a:p>
            <a:r>
              <a:rPr lang="en-US" b="1" dirty="0"/>
              <a:t>Student (</a:t>
            </a:r>
            <a:r>
              <a:rPr lang="en-US" dirty="0"/>
              <a:t>Student-id</a:t>
            </a:r>
            <a:r>
              <a:rPr lang="en-US" b="1" dirty="0"/>
              <a:t>, </a:t>
            </a:r>
            <a:r>
              <a:rPr lang="en-US" dirty="0"/>
              <a:t>Major</a:t>
            </a:r>
            <a:r>
              <a:rPr lang="en-US" b="1" dirty="0"/>
              <a:t>)</a:t>
            </a:r>
          </a:p>
          <a:p>
            <a:endParaRPr lang="en-US" b="1" dirty="0"/>
          </a:p>
          <a:p>
            <a:r>
              <a:rPr lang="en-US" dirty="0"/>
              <a:t>“An employee is either a </a:t>
            </a:r>
            <a:r>
              <a:rPr lang="en-US" b="1" dirty="0"/>
              <a:t>Staff, Faculty or student assistant </a:t>
            </a:r>
            <a:r>
              <a:rPr lang="en-US" dirty="0"/>
              <a:t>but not both at the same time”</a:t>
            </a:r>
          </a:p>
          <a:p>
            <a:endParaRPr lang="en-US" dirty="0"/>
          </a:p>
          <a:p>
            <a:r>
              <a:rPr lang="en-US" b="1" dirty="0"/>
              <a:t>Utility Staff </a:t>
            </a:r>
            <a:r>
              <a:rPr lang="en-US" dirty="0"/>
              <a:t>(Position)</a:t>
            </a:r>
          </a:p>
          <a:p>
            <a:r>
              <a:rPr lang="en-US" b="1" dirty="0"/>
              <a:t>Faculty </a:t>
            </a:r>
            <a:r>
              <a:rPr lang="en-US" dirty="0"/>
              <a:t>(Specialization)</a:t>
            </a:r>
          </a:p>
          <a:p>
            <a:r>
              <a:rPr lang="en-US" b="1" dirty="0"/>
              <a:t>Student Assistant</a:t>
            </a:r>
            <a:r>
              <a:rPr lang="en-US" dirty="0"/>
              <a:t> (Shift Time, Major)</a:t>
            </a:r>
          </a:p>
          <a:p>
            <a:endParaRPr lang="en-US" dirty="0"/>
          </a:p>
          <a:p>
            <a:r>
              <a:rPr lang="en-US" dirty="0"/>
              <a:t>“A student can be an </a:t>
            </a:r>
            <a:r>
              <a:rPr lang="en-US" b="1" dirty="0"/>
              <a:t>Undergraduate student </a:t>
            </a:r>
            <a:r>
              <a:rPr lang="en-US" dirty="0"/>
              <a:t>and </a:t>
            </a:r>
            <a:r>
              <a:rPr lang="en-US" b="1" dirty="0"/>
              <a:t>student assistant </a:t>
            </a:r>
            <a:r>
              <a:rPr lang="en-US" dirty="0"/>
              <a:t>at the same time “</a:t>
            </a:r>
          </a:p>
          <a:p>
            <a:r>
              <a:rPr lang="en-US" b="1" dirty="0"/>
              <a:t> </a:t>
            </a:r>
          </a:p>
          <a:p>
            <a:r>
              <a:rPr lang="en-US" dirty="0"/>
              <a:t>Undergraduate(Subject)</a:t>
            </a:r>
          </a:p>
          <a:p>
            <a:endParaRPr lang="en-US" dirty="0"/>
          </a:p>
          <a:p>
            <a:r>
              <a:rPr lang="en-US" dirty="0"/>
              <a:t>"A </a:t>
            </a:r>
            <a:r>
              <a:rPr lang="en-US" b="1" dirty="0"/>
              <a:t>student assistant </a:t>
            </a:r>
            <a:r>
              <a:rPr lang="en-US" dirty="0"/>
              <a:t>can be either a </a:t>
            </a:r>
            <a:r>
              <a:rPr lang="en-US" b="1" dirty="0"/>
              <a:t>technical assistant </a:t>
            </a:r>
            <a:r>
              <a:rPr lang="en-US" dirty="0"/>
              <a:t>or a  </a:t>
            </a:r>
            <a:r>
              <a:rPr lang="en-US" b="1" dirty="0"/>
              <a:t>library assistant</a:t>
            </a:r>
            <a:r>
              <a:rPr lang="en-US" dirty="0"/>
              <a:t>, but not both."  </a:t>
            </a:r>
          </a:p>
          <a:p>
            <a:endParaRPr lang="en-US" dirty="0"/>
          </a:p>
          <a:p>
            <a:r>
              <a:rPr lang="en-US" b="1" dirty="0"/>
              <a:t>Technical Assistant </a:t>
            </a:r>
            <a:r>
              <a:rPr lang="en-US" dirty="0"/>
              <a:t>(Laboratory-Handle)</a:t>
            </a:r>
          </a:p>
          <a:p>
            <a:r>
              <a:rPr lang="en-US" b="1" dirty="0"/>
              <a:t>Library assistant </a:t>
            </a:r>
            <a:r>
              <a:rPr lang="en-US" dirty="0"/>
              <a:t>(Book Responsibilities)</a:t>
            </a:r>
          </a:p>
          <a:p>
            <a:endParaRPr lang="en-US" dirty="0"/>
          </a:p>
        </p:txBody>
      </p:sp>
    </p:spTree>
    <p:extLst>
      <p:ext uri="{BB962C8B-B14F-4D97-AF65-F5344CB8AC3E}">
        <p14:creationId xmlns:p14="http://schemas.microsoft.com/office/powerpoint/2010/main" val="5907801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2"/>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49" name="Google Shape;149;p12"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50" name="Google Shape;150;p12"/>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51" name="Google Shape;151;p12"/>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2" name="TextBox 1">
            <a:extLst>
              <a:ext uri="{FF2B5EF4-FFF2-40B4-BE49-F238E27FC236}">
                <a16:creationId xmlns:a16="http://schemas.microsoft.com/office/drawing/2014/main" id="{9046F38D-9EEA-DBF3-5BA6-9BD278726B17}"/>
              </a:ext>
            </a:extLst>
          </p:cNvPr>
          <p:cNvSpPr txBox="1"/>
          <p:nvPr/>
        </p:nvSpPr>
        <p:spPr>
          <a:xfrm>
            <a:off x="460375" y="1130710"/>
            <a:ext cx="10915548" cy="3416320"/>
          </a:xfrm>
          <a:prstGeom prst="rect">
            <a:avLst/>
          </a:prstGeom>
          <a:noFill/>
        </p:spPr>
        <p:txBody>
          <a:bodyPr wrap="square" rtlCol="0">
            <a:spAutoFit/>
          </a:bodyPr>
          <a:lstStyle/>
          <a:p>
            <a:pPr algn="just"/>
            <a:r>
              <a:rPr lang="en-US" sz="2400" dirty="0">
                <a:solidFill>
                  <a:schemeClr val="tx1">
                    <a:lumMod val="85000"/>
                    <a:lumOff val="15000"/>
                  </a:schemeClr>
                </a:solidFill>
              </a:rPr>
              <a:t>An Enhanced Entity-Relationship Diagram (EERD) is an </a:t>
            </a:r>
            <a:r>
              <a:rPr lang="en-US" sz="2400" b="1" dirty="0">
                <a:solidFill>
                  <a:srgbClr val="002060"/>
                </a:solidFill>
              </a:rPr>
              <a:t>advanced version of the traditional Entity-Relationship Diagram (ERD) used in database design</a:t>
            </a:r>
            <a:r>
              <a:rPr lang="en-US" sz="2400" dirty="0">
                <a:solidFill>
                  <a:schemeClr val="tx1">
                    <a:lumMod val="85000"/>
                    <a:lumOff val="15000"/>
                  </a:schemeClr>
                </a:solidFill>
              </a:rPr>
              <a:t>. It visually represents the relationships between entities and attributes in a database. EERDs incorporate features like subtypes, supertypes, specialization, and generalization to model complex data scenarios, hierarchies, and distinctions more accurately. These diagrams are crucial in designing well-structured databases that can handle intricate data relationships and business rules, making them a valuable tool for database developers and analysts.</a:t>
            </a:r>
          </a:p>
        </p:txBody>
      </p:sp>
    </p:spTree>
    <p:extLst>
      <p:ext uri="{BB962C8B-B14F-4D97-AF65-F5344CB8AC3E}">
        <p14:creationId xmlns:p14="http://schemas.microsoft.com/office/powerpoint/2010/main" val="37455888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0" y="2437765"/>
            <a:ext cx="12192000" cy="1875155"/>
          </a:xfrm>
          <a:prstGeom prst="rect">
            <a:avLst/>
          </a:prstGeom>
          <a:solidFill>
            <a:srgbClr val="04445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entury Gothic"/>
              <a:buNone/>
            </a:pPr>
            <a:r>
              <a:rPr lang="en-US" b="0" i="0" dirty="0">
                <a:solidFill>
                  <a:srgbClr val="D1D5DB"/>
                </a:solidFill>
                <a:effectLst/>
                <a:latin typeface="Söhne"/>
              </a:rPr>
              <a:t>Purpose of EER Modeling</a:t>
            </a:r>
            <a:endParaRPr dirty="0"/>
          </a:p>
        </p:txBody>
      </p:sp>
      <p:sp>
        <p:nvSpPr>
          <p:cNvPr id="159" name="Google Shape;159;p13"/>
          <p:cNvSpPr txBox="1">
            <a:spLocks noGrp="1"/>
          </p:cNvSpPr>
          <p:nvPr>
            <p:ph type="body" idx="1"/>
          </p:nvPr>
        </p:nvSpPr>
        <p:spPr>
          <a:xfrm>
            <a:off x="0" y="197485"/>
            <a:ext cx="12192000" cy="565150"/>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Clr>
                <a:srgbClr val="044458"/>
              </a:buClr>
              <a:buSzPts val="2400"/>
              <a:buNone/>
            </a:pPr>
            <a:r>
              <a:rPr lang="en-US" dirty="0"/>
              <a:t>EER-MODEL</a:t>
            </a:r>
          </a:p>
        </p:txBody>
      </p:sp>
      <p:sp>
        <p:nvSpPr>
          <p:cNvPr id="160" name="Google Shape;160;p13"/>
          <p:cNvSpPr txBox="1">
            <a:spLocks noGrp="1"/>
          </p:cNvSpPr>
          <p:nvPr>
            <p:ph type="body" idx="2"/>
          </p:nvPr>
        </p:nvSpPr>
        <p:spPr>
          <a:xfrm>
            <a:off x="7848601" y="45720"/>
            <a:ext cx="4343399" cy="522288"/>
          </a:xfrm>
          <a:prstGeom prst="rect">
            <a:avLst/>
          </a:prstGeom>
          <a:noFill/>
          <a:ln>
            <a:noFill/>
          </a:ln>
        </p:spPr>
        <p:txBody>
          <a:bodyPr spcFirstLastPara="1" wrap="square" lIns="91425" tIns="45700" rIns="91425" bIns="45700" anchor="t" anchorCtr="0">
            <a:normAutofit/>
          </a:bodyPr>
          <a:lstStyle/>
          <a:p>
            <a:pPr marL="457200" lvl="0" indent="-228600" algn="r" rtl="0">
              <a:lnSpc>
                <a:spcPct val="90000"/>
              </a:lnSpc>
              <a:spcBef>
                <a:spcPts val="1000"/>
              </a:spcBef>
              <a:spcAft>
                <a:spcPts val="0"/>
              </a:spcAft>
              <a:buClr>
                <a:srgbClr val="044458"/>
              </a:buClr>
              <a:buSzPts val="2000"/>
              <a:buNone/>
            </a:pPr>
            <a:r>
              <a:rPr lang="en-US"/>
              <a:t>Module 1: Unit 2</a:t>
            </a:r>
            <a:endParaRPr/>
          </a:p>
        </p:txBody>
      </p:sp>
      <p:sp>
        <p:nvSpPr>
          <p:cNvPr id="161" name="Google Shape;161;p13"/>
          <p:cNvSpPr txBox="1">
            <a:spLocks noGrp="1"/>
          </p:cNvSpPr>
          <p:nvPr>
            <p:ph type="body" idx="3"/>
          </p:nvPr>
        </p:nvSpPr>
        <p:spPr>
          <a:xfrm>
            <a:off x="0" y="46039"/>
            <a:ext cx="4086225" cy="47686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044458"/>
              </a:buClr>
              <a:buSzPts val="1400"/>
              <a:buNone/>
            </a:pPr>
            <a:r>
              <a:rPr lang="en-US"/>
              <a:t>Information Management</a:t>
            </a: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sp>
        <p:nvSpPr>
          <p:cNvPr id="2" name="TextBox 1">
            <a:extLst>
              <a:ext uri="{FF2B5EF4-FFF2-40B4-BE49-F238E27FC236}">
                <a16:creationId xmlns:a16="http://schemas.microsoft.com/office/drawing/2014/main" id="{9622AE9E-C92F-84B3-1771-510E78904561}"/>
              </a:ext>
            </a:extLst>
          </p:cNvPr>
          <p:cNvSpPr txBox="1"/>
          <p:nvPr/>
        </p:nvSpPr>
        <p:spPr>
          <a:xfrm>
            <a:off x="829955" y="1219201"/>
            <a:ext cx="10984373" cy="3108543"/>
          </a:xfrm>
          <a:prstGeom prst="rect">
            <a:avLst/>
          </a:prstGeom>
          <a:noFill/>
        </p:spPr>
        <p:txBody>
          <a:bodyPr wrap="square" rtlCol="0">
            <a:spAutoFit/>
          </a:bodyPr>
          <a:lstStyle/>
          <a:p>
            <a:r>
              <a:rPr lang="en-US" sz="2800" dirty="0"/>
              <a:t>The purpose of EER modeling is to create a comprehensive and flexible representation of data structures that accurately reflect the complexities of real-world systems. It ensures that databases are well-organized, maintain data integrity, and adapt to changing requirements while fostering effective communication among database design stakeholders.</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6" name="Picture 5">
            <a:extLst>
              <a:ext uri="{FF2B5EF4-FFF2-40B4-BE49-F238E27FC236}">
                <a16:creationId xmlns:a16="http://schemas.microsoft.com/office/drawing/2014/main" id="{85E6978F-292A-A4CC-7496-A33D1BE073AD}"/>
              </a:ext>
            </a:extLst>
          </p:cNvPr>
          <p:cNvPicPr>
            <a:picLocks noChangeAspect="1"/>
          </p:cNvPicPr>
          <p:nvPr/>
        </p:nvPicPr>
        <p:blipFill>
          <a:blip r:embed="rId3"/>
          <a:stretch>
            <a:fillRect/>
          </a:stretch>
        </p:blipFill>
        <p:spPr>
          <a:xfrm>
            <a:off x="9224072" y="761407"/>
            <a:ext cx="2058009" cy="1679827"/>
          </a:xfrm>
          <a:prstGeom prst="rect">
            <a:avLst/>
          </a:prstGeom>
        </p:spPr>
      </p:pic>
      <p:sp>
        <p:nvSpPr>
          <p:cNvPr id="8" name="TextBox 7">
            <a:extLst>
              <a:ext uri="{FF2B5EF4-FFF2-40B4-BE49-F238E27FC236}">
                <a16:creationId xmlns:a16="http://schemas.microsoft.com/office/drawing/2014/main" id="{534696F2-9C30-D7EA-0259-86C9ABBBA7F1}"/>
              </a:ext>
            </a:extLst>
          </p:cNvPr>
          <p:cNvSpPr txBox="1"/>
          <p:nvPr/>
        </p:nvSpPr>
        <p:spPr>
          <a:xfrm>
            <a:off x="1275736" y="952240"/>
            <a:ext cx="7809270" cy="1723549"/>
          </a:xfrm>
          <a:prstGeom prst="rect">
            <a:avLst/>
          </a:prstGeom>
          <a:noFill/>
        </p:spPr>
        <p:txBody>
          <a:bodyPr wrap="square">
            <a:spAutoFit/>
          </a:bodyPr>
          <a:lstStyle/>
          <a:p>
            <a:r>
              <a:rPr lang="en-US" sz="1800" b="1" dirty="0"/>
              <a:t>Improved Data Accuracy</a:t>
            </a:r>
          </a:p>
          <a:p>
            <a:r>
              <a:rPr lang="en-US" sz="1800" dirty="0"/>
              <a:t>EER modeling allows for the precise representation of complex data scenarios. It accommodates a wide range of relationships, hierarchies, and categories, resulting in more accurate database structures that mirror real-world complexities.</a:t>
            </a:r>
          </a:p>
          <a:p>
            <a:endParaRPr lang="en-US" sz="1600" dirty="0"/>
          </a:p>
        </p:txBody>
      </p:sp>
      <p:pic>
        <p:nvPicPr>
          <p:cNvPr id="9" name="Picture 8">
            <a:extLst>
              <a:ext uri="{FF2B5EF4-FFF2-40B4-BE49-F238E27FC236}">
                <a16:creationId xmlns:a16="http://schemas.microsoft.com/office/drawing/2014/main" id="{A6D9DDB0-D0DC-41A5-1598-C3101235D3FD}"/>
              </a:ext>
            </a:extLst>
          </p:cNvPr>
          <p:cNvPicPr>
            <a:picLocks noChangeAspect="1"/>
          </p:cNvPicPr>
          <p:nvPr/>
        </p:nvPicPr>
        <p:blipFill>
          <a:blip r:embed="rId3"/>
          <a:stretch>
            <a:fillRect/>
          </a:stretch>
        </p:blipFill>
        <p:spPr>
          <a:xfrm>
            <a:off x="9224072" y="2244902"/>
            <a:ext cx="2058009" cy="1679827"/>
          </a:xfrm>
          <a:prstGeom prst="rect">
            <a:avLst/>
          </a:prstGeom>
        </p:spPr>
      </p:pic>
      <p:sp>
        <p:nvSpPr>
          <p:cNvPr id="11" name="TextBox 10">
            <a:extLst>
              <a:ext uri="{FF2B5EF4-FFF2-40B4-BE49-F238E27FC236}">
                <a16:creationId xmlns:a16="http://schemas.microsoft.com/office/drawing/2014/main" id="{6B45BB21-9EB5-79B3-6742-9B296BB54610}"/>
              </a:ext>
            </a:extLst>
          </p:cNvPr>
          <p:cNvSpPr txBox="1"/>
          <p:nvPr/>
        </p:nvSpPr>
        <p:spPr>
          <a:xfrm>
            <a:off x="1275736" y="2570070"/>
            <a:ext cx="6995650" cy="1200329"/>
          </a:xfrm>
          <a:prstGeom prst="rect">
            <a:avLst/>
          </a:prstGeom>
          <a:noFill/>
        </p:spPr>
        <p:txBody>
          <a:bodyPr wrap="square">
            <a:spAutoFit/>
          </a:bodyPr>
          <a:lstStyle/>
          <a:p>
            <a:r>
              <a:rPr lang="en-US" sz="1800" b="1" dirty="0"/>
              <a:t>Enhanced Data Organization</a:t>
            </a:r>
            <a:r>
              <a:rPr lang="en-US" sz="1800" dirty="0"/>
              <a:t>: EER modeling offers a more structured and organized approach to database design. It helps in classifying data into subtypes and supertypes, making it easier to manage and query information.</a:t>
            </a:r>
          </a:p>
        </p:txBody>
      </p:sp>
      <p:pic>
        <p:nvPicPr>
          <p:cNvPr id="12" name="Picture 11">
            <a:extLst>
              <a:ext uri="{FF2B5EF4-FFF2-40B4-BE49-F238E27FC236}">
                <a16:creationId xmlns:a16="http://schemas.microsoft.com/office/drawing/2014/main" id="{9B1DEB7B-EEF6-43ED-B975-019065226DF8}"/>
              </a:ext>
            </a:extLst>
          </p:cNvPr>
          <p:cNvPicPr>
            <a:picLocks noChangeAspect="1"/>
          </p:cNvPicPr>
          <p:nvPr/>
        </p:nvPicPr>
        <p:blipFill>
          <a:blip r:embed="rId3"/>
          <a:stretch>
            <a:fillRect/>
          </a:stretch>
        </p:blipFill>
        <p:spPr>
          <a:xfrm>
            <a:off x="9224071" y="3728397"/>
            <a:ext cx="2058009" cy="1679827"/>
          </a:xfrm>
          <a:prstGeom prst="rect">
            <a:avLst/>
          </a:prstGeom>
        </p:spPr>
      </p:pic>
      <p:sp>
        <p:nvSpPr>
          <p:cNvPr id="14" name="TextBox 13">
            <a:extLst>
              <a:ext uri="{FF2B5EF4-FFF2-40B4-BE49-F238E27FC236}">
                <a16:creationId xmlns:a16="http://schemas.microsoft.com/office/drawing/2014/main" id="{C71934CB-6B09-3464-A903-2EDDDEA61389}"/>
              </a:ext>
            </a:extLst>
          </p:cNvPr>
          <p:cNvSpPr txBox="1"/>
          <p:nvPr/>
        </p:nvSpPr>
        <p:spPr>
          <a:xfrm>
            <a:off x="1275736" y="4001106"/>
            <a:ext cx="6995650" cy="1200329"/>
          </a:xfrm>
          <a:prstGeom prst="rect">
            <a:avLst/>
          </a:prstGeom>
          <a:noFill/>
        </p:spPr>
        <p:txBody>
          <a:bodyPr wrap="square">
            <a:spAutoFit/>
          </a:bodyPr>
          <a:lstStyle/>
          <a:p>
            <a:r>
              <a:rPr lang="en-US" sz="1800" b="1" dirty="0"/>
              <a:t>Complex Business Rules</a:t>
            </a:r>
            <a:r>
              <a:rPr lang="en-US" sz="1800" dirty="0"/>
              <a:t>: EER modeling can capture and enforce complex business rules and constraints within the database structure. This ensures that data integrity and consistency are maintained.</a:t>
            </a:r>
          </a:p>
        </p:txBody>
      </p:sp>
    </p:spTree>
    <p:extLst>
      <p:ext uri="{BB962C8B-B14F-4D97-AF65-F5344CB8AC3E}">
        <p14:creationId xmlns:p14="http://schemas.microsoft.com/office/powerpoint/2010/main" val="23679898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251750" y="294673"/>
            <a:ext cx="1173480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44458"/>
              </a:buClr>
              <a:buSzPts val="2400"/>
              <a:buFont typeface="Century Gothic"/>
              <a:buNone/>
            </a:pPr>
            <a:r>
              <a:rPr lang="en-US" sz="2400" b="1" i="0" u="none" strike="noStrike" cap="none" dirty="0">
                <a:solidFill>
                  <a:srgbClr val="044458"/>
                </a:solidFill>
                <a:latin typeface="Century Gothic"/>
                <a:ea typeface="Century Gothic"/>
                <a:cs typeface="Century Gothic"/>
                <a:sym typeface="Century Gothic"/>
              </a:rPr>
              <a:t>EER-MODEL</a:t>
            </a:r>
          </a:p>
        </p:txBody>
      </p:sp>
      <p:sp>
        <p:nvSpPr>
          <p:cNvPr id="168" name="Google Shape;168;p14" descr="Facebook - Simple English Wikipedia, the free encyclopedi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14"/>
          <p:cNvSpPr txBox="1"/>
          <p:nvPr/>
        </p:nvSpPr>
        <p:spPr>
          <a:xfrm>
            <a:off x="9914964" y="91024"/>
            <a:ext cx="22770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44458"/>
              </a:buClr>
              <a:buSzPts val="2000"/>
              <a:buFont typeface="Century Gothic"/>
              <a:buNone/>
            </a:pPr>
            <a:r>
              <a:rPr lang="en-US" sz="2000" b="1" i="0" u="none" strike="noStrike" cap="none">
                <a:solidFill>
                  <a:srgbClr val="044458"/>
                </a:solidFill>
                <a:latin typeface="Century Gothic"/>
                <a:ea typeface="Century Gothic"/>
                <a:cs typeface="Century Gothic"/>
                <a:sym typeface="Century Gothic"/>
              </a:rPr>
              <a:t>UNIT 1: Module 2</a:t>
            </a:r>
            <a:endParaRPr sz="1800" b="1" i="0" u="none" strike="noStrike" cap="none">
              <a:solidFill>
                <a:srgbClr val="044458"/>
              </a:solidFill>
              <a:latin typeface="Century Gothic"/>
              <a:ea typeface="Century Gothic"/>
              <a:cs typeface="Century Gothic"/>
              <a:sym typeface="Century Gothic"/>
            </a:endParaRPr>
          </a:p>
        </p:txBody>
      </p:sp>
      <p:sp>
        <p:nvSpPr>
          <p:cNvPr id="170" name="Google Shape;170;p14"/>
          <p:cNvSpPr txBox="1">
            <a:spLocks noGrp="1"/>
          </p:cNvSpPr>
          <p:nvPr>
            <p:ph type="body" idx="3"/>
          </p:nvPr>
        </p:nvSpPr>
        <p:spPr>
          <a:xfrm>
            <a:off x="155575" y="125557"/>
            <a:ext cx="4086225" cy="4768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4458"/>
              </a:buClr>
              <a:buSzPts val="1400"/>
              <a:buNone/>
            </a:pPr>
            <a:r>
              <a:rPr lang="en-US" sz="1400"/>
              <a:t>Information Management</a:t>
            </a:r>
            <a:endParaRPr/>
          </a:p>
        </p:txBody>
      </p:sp>
      <p:pic>
        <p:nvPicPr>
          <p:cNvPr id="6" name="Picture 5">
            <a:extLst>
              <a:ext uri="{FF2B5EF4-FFF2-40B4-BE49-F238E27FC236}">
                <a16:creationId xmlns:a16="http://schemas.microsoft.com/office/drawing/2014/main" id="{85E6978F-292A-A4CC-7496-A33D1BE073AD}"/>
              </a:ext>
            </a:extLst>
          </p:cNvPr>
          <p:cNvPicPr>
            <a:picLocks noChangeAspect="1"/>
          </p:cNvPicPr>
          <p:nvPr/>
        </p:nvPicPr>
        <p:blipFill>
          <a:blip r:embed="rId3"/>
          <a:stretch>
            <a:fillRect/>
          </a:stretch>
        </p:blipFill>
        <p:spPr>
          <a:xfrm>
            <a:off x="9224072" y="761407"/>
            <a:ext cx="2058009" cy="1679827"/>
          </a:xfrm>
          <a:prstGeom prst="rect">
            <a:avLst/>
          </a:prstGeom>
        </p:spPr>
      </p:pic>
      <p:sp>
        <p:nvSpPr>
          <p:cNvPr id="8" name="TextBox 7">
            <a:extLst>
              <a:ext uri="{FF2B5EF4-FFF2-40B4-BE49-F238E27FC236}">
                <a16:creationId xmlns:a16="http://schemas.microsoft.com/office/drawing/2014/main" id="{534696F2-9C30-D7EA-0259-86C9ABBBA7F1}"/>
              </a:ext>
            </a:extLst>
          </p:cNvPr>
          <p:cNvSpPr txBox="1"/>
          <p:nvPr/>
        </p:nvSpPr>
        <p:spPr>
          <a:xfrm>
            <a:off x="1275736" y="952240"/>
            <a:ext cx="7809270" cy="1323439"/>
          </a:xfrm>
          <a:prstGeom prst="rect">
            <a:avLst/>
          </a:prstGeom>
          <a:noFill/>
        </p:spPr>
        <p:txBody>
          <a:bodyPr wrap="square">
            <a:spAutoFit/>
          </a:bodyPr>
          <a:lstStyle/>
          <a:p>
            <a:r>
              <a:rPr lang="en-US" sz="2000" b="1" dirty="0"/>
              <a:t>Efficient Querying</a:t>
            </a:r>
            <a:r>
              <a:rPr lang="en-US" sz="2000" dirty="0"/>
              <a:t>: With a well-designed EER model, querying the database becomes more straightforward. The structured representation of data entities and their relationships allows for more efficient retrieval of information</a:t>
            </a:r>
            <a:endParaRPr lang="en-US" sz="1800" dirty="0"/>
          </a:p>
        </p:txBody>
      </p:sp>
      <p:sp>
        <p:nvSpPr>
          <p:cNvPr id="3" name="TextBox 2">
            <a:extLst>
              <a:ext uri="{FF2B5EF4-FFF2-40B4-BE49-F238E27FC236}">
                <a16:creationId xmlns:a16="http://schemas.microsoft.com/office/drawing/2014/main" id="{E5CD45B6-7608-38F3-EE94-B89A88DE0CD7}"/>
              </a:ext>
            </a:extLst>
          </p:cNvPr>
          <p:cNvSpPr txBox="1"/>
          <p:nvPr/>
        </p:nvSpPr>
        <p:spPr>
          <a:xfrm>
            <a:off x="1275736" y="2661706"/>
            <a:ext cx="6995650" cy="1477328"/>
          </a:xfrm>
          <a:prstGeom prst="rect">
            <a:avLst/>
          </a:prstGeom>
          <a:noFill/>
        </p:spPr>
        <p:txBody>
          <a:bodyPr wrap="square">
            <a:spAutoFit/>
          </a:bodyPr>
          <a:lstStyle/>
          <a:p>
            <a:r>
              <a:rPr lang="en-US" sz="1800" b="1" dirty="0"/>
              <a:t>Support for Specialization and Generalization</a:t>
            </a:r>
            <a:r>
              <a:rPr lang="en-US" sz="1800" dirty="0"/>
              <a:t>: EER modeling supports the concepts of specialization (creating subtypes) and generalization (forming supertypes), making it particularly useful in situations where data entities have varying characteristics or where certain entities share common attributes.</a:t>
            </a:r>
          </a:p>
        </p:txBody>
      </p:sp>
      <p:pic>
        <p:nvPicPr>
          <p:cNvPr id="4" name="Picture 3">
            <a:extLst>
              <a:ext uri="{FF2B5EF4-FFF2-40B4-BE49-F238E27FC236}">
                <a16:creationId xmlns:a16="http://schemas.microsoft.com/office/drawing/2014/main" id="{885EBC1F-56CF-3E72-4CB7-BFB89BE731B5}"/>
              </a:ext>
            </a:extLst>
          </p:cNvPr>
          <p:cNvPicPr>
            <a:picLocks noChangeAspect="1"/>
          </p:cNvPicPr>
          <p:nvPr/>
        </p:nvPicPr>
        <p:blipFill>
          <a:blip r:embed="rId3"/>
          <a:stretch>
            <a:fillRect/>
          </a:stretch>
        </p:blipFill>
        <p:spPr>
          <a:xfrm>
            <a:off x="9224072" y="2441234"/>
            <a:ext cx="2058009" cy="1679827"/>
          </a:xfrm>
          <a:prstGeom prst="rect">
            <a:avLst/>
          </a:prstGeom>
        </p:spPr>
      </p:pic>
      <p:sp>
        <p:nvSpPr>
          <p:cNvPr id="7" name="TextBox 6">
            <a:extLst>
              <a:ext uri="{FF2B5EF4-FFF2-40B4-BE49-F238E27FC236}">
                <a16:creationId xmlns:a16="http://schemas.microsoft.com/office/drawing/2014/main" id="{F2585A99-74B1-FBB3-0817-24FD60A01F49}"/>
              </a:ext>
            </a:extLst>
          </p:cNvPr>
          <p:cNvSpPr txBox="1"/>
          <p:nvPr/>
        </p:nvSpPr>
        <p:spPr>
          <a:xfrm>
            <a:off x="1275736" y="4582322"/>
            <a:ext cx="6995650" cy="1077218"/>
          </a:xfrm>
          <a:prstGeom prst="rect">
            <a:avLst/>
          </a:prstGeom>
          <a:noFill/>
        </p:spPr>
        <p:txBody>
          <a:bodyPr wrap="square">
            <a:spAutoFit/>
          </a:bodyPr>
          <a:lstStyle/>
          <a:p>
            <a:r>
              <a:rPr lang="en-US" sz="1600" b="1"/>
              <a:t>Complexity:</a:t>
            </a:r>
            <a:r>
              <a:rPr lang="en-US" sz="1600"/>
              <a:t>EER </a:t>
            </a:r>
            <a:r>
              <a:rPr lang="en-US" sz="1600" dirty="0"/>
              <a:t>models can become quite complex, especially when dealing with multiple inheritance, recursive relationships, and various types of constraints. This complexity can make the model harder to understand and maintain.</a:t>
            </a:r>
          </a:p>
        </p:txBody>
      </p:sp>
      <p:pic>
        <p:nvPicPr>
          <p:cNvPr id="13" name="Picture 12">
            <a:extLst>
              <a:ext uri="{FF2B5EF4-FFF2-40B4-BE49-F238E27FC236}">
                <a16:creationId xmlns:a16="http://schemas.microsoft.com/office/drawing/2014/main" id="{C31F02E2-E3B1-6514-9980-4221F3FFACE1}"/>
              </a:ext>
            </a:extLst>
          </p:cNvPr>
          <p:cNvPicPr>
            <a:picLocks noChangeAspect="1"/>
          </p:cNvPicPr>
          <p:nvPr/>
        </p:nvPicPr>
        <p:blipFill>
          <a:blip r:embed="rId4"/>
          <a:stretch>
            <a:fillRect/>
          </a:stretch>
        </p:blipFill>
        <p:spPr>
          <a:xfrm>
            <a:off x="9253119" y="4139034"/>
            <a:ext cx="2028962" cy="1717498"/>
          </a:xfrm>
          <a:prstGeom prst="rect">
            <a:avLst/>
          </a:prstGeom>
        </p:spPr>
      </p:pic>
    </p:spTree>
    <p:extLst>
      <p:ext uri="{BB962C8B-B14F-4D97-AF65-F5344CB8AC3E}">
        <p14:creationId xmlns:p14="http://schemas.microsoft.com/office/powerpoint/2010/main" val="3228717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7" grpId="0"/>
    </p:bldLst>
  </p:timing>
</p:sld>
</file>

<file path=ppt/theme/theme1.xml><?xml version="1.0" encoding="utf-8"?>
<a:theme xmlns:a="http://schemas.openxmlformats.org/drawingml/2006/main" name="Office Theme">
  <a:themeElements>
    <a:clrScheme name="Custom 1">
      <a:dk1>
        <a:srgbClr val="000000"/>
      </a:dk1>
      <a:lt1>
        <a:srgbClr val="FFFFFF"/>
      </a:lt1>
      <a:dk2>
        <a:srgbClr val="C00000"/>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2179</Words>
  <Application>Microsoft Office PowerPoint</Application>
  <PresentationFormat>Widescreen</PresentationFormat>
  <Paragraphs>397</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Söhne</vt:lpstr>
      <vt:lpstr>Century Gothic</vt:lpstr>
      <vt:lpstr>Arial</vt:lpstr>
      <vt:lpstr>Quattrocento Sans</vt:lpstr>
      <vt:lpstr>Calibri</vt:lpstr>
      <vt:lpstr>Office Theme</vt:lpstr>
      <vt:lpstr>ENHANCED ENTITY RELATIONSHIP MODEL [EER MODEL]</vt:lpstr>
      <vt:lpstr>The following memes are intended for educational purposes only to convey a much deeper and easier understanding to the student about the topic.</vt:lpstr>
      <vt:lpstr>EER OVERVIEW</vt:lpstr>
      <vt:lpstr>PowerPoint Presentation</vt:lpstr>
      <vt:lpstr>PowerPoint Presentation</vt:lpstr>
      <vt:lpstr>Purpose of EER Modeling</vt:lpstr>
      <vt:lpstr>PowerPoint Presentation</vt:lpstr>
      <vt:lpstr>PowerPoint Presentation</vt:lpstr>
      <vt:lpstr>PowerPoint Presentation</vt:lpstr>
      <vt:lpstr>EER CONCEPT [SUBTYPES AND SUPERTYPES]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vt:lpstr>
      <vt:lpstr>PowerPoint Presentation</vt:lpstr>
      <vt:lpstr>PowerPoint Presentation</vt:lpstr>
      <vt:lpstr>PowerPoint Presentation</vt:lpstr>
      <vt:lpstr>Hierarchies, Lattice</vt:lpstr>
      <vt:lpstr>The following images are intended for educational purposes only to convey a much deeper and easier understanding to the student about the topic.</vt:lpstr>
      <vt:lpstr>PowerPoint Presentation</vt:lpstr>
      <vt:lpstr>PowerPoint Presentation</vt:lpstr>
      <vt:lpstr>PowerPoint Presentation</vt:lpstr>
      <vt:lpstr>UNION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ENTITY RELATIONSHIP MODEL [EER MODEL]</dc:title>
  <dc:creator>FREEDOMCHILD</dc:creator>
  <cp:lastModifiedBy>FREEDOMCHILD</cp:lastModifiedBy>
  <cp:revision>20</cp:revision>
  <dcterms:modified xsi:type="dcterms:W3CDTF">2023-11-09T06:37:18Z</dcterms:modified>
</cp:coreProperties>
</file>